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Lst>
  <p:notesMasterIdLst>
    <p:notesMasterId r:id="rId59"/>
  </p:notesMasterIdLst>
  <p:handoutMasterIdLst>
    <p:handoutMasterId r:id="rId60"/>
  </p:handoutMasterIdLst>
  <p:sldIdLst>
    <p:sldId id="256" r:id="rId2"/>
    <p:sldId id="270" r:id="rId3"/>
    <p:sldId id="267" r:id="rId4"/>
    <p:sldId id="326" r:id="rId5"/>
    <p:sldId id="295" r:id="rId6"/>
    <p:sldId id="303" r:id="rId7"/>
    <p:sldId id="296" r:id="rId8"/>
    <p:sldId id="332" r:id="rId9"/>
    <p:sldId id="268" r:id="rId10"/>
    <p:sldId id="338" r:id="rId11"/>
    <p:sldId id="293" r:id="rId12"/>
    <p:sldId id="337" r:id="rId13"/>
    <p:sldId id="313" r:id="rId14"/>
    <p:sldId id="339" r:id="rId15"/>
    <p:sldId id="327" r:id="rId16"/>
    <p:sldId id="301" r:id="rId17"/>
    <p:sldId id="328" r:id="rId18"/>
    <p:sldId id="304" r:id="rId19"/>
    <p:sldId id="321" r:id="rId20"/>
    <p:sldId id="329" r:id="rId21"/>
    <p:sldId id="305" r:id="rId22"/>
    <p:sldId id="324" r:id="rId23"/>
    <p:sldId id="330" r:id="rId24"/>
    <p:sldId id="323" r:id="rId25"/>
    <p:sldId id="331" r:id="rId26"/>
    <p:sldId id="340" r:id="rId27"/>
    <p:sldId id="341" r:id="rId28"/>
    <p:sldId id="318" r:id="rId29"/>
    <p:sldId id="333" r:id="rId30"/>
    <p:sldId id="342" r:id="rId31"/>
    <p:sldId id="325" r:id="rId32"/>
    <p:sldId id="260" r:id="rId33"/>
    <p:sldId id="294" r:id="rId34"/>
    <p:sldId id="320" r:id="rId35"/>
    <p:sldId id="335" r:id="rId36"/>
    <p:sldId id="310" r:id="rId37"/>
    <p:sldId id="334" r:id="rId38"/>
    <p:sldId id="315" r:id="rId39"/>
    <p:sldId id="297" r:id="rId40"/>
    <p:sldId id="314" r:id="rId41"/>
    <p:sldId id="287" r:id="rId42"/>
    <p:sldId id="291" r:id="rId43"/>
    <p:sldId id="282" r:id="rId44"/>
    <p:sldId id="279" r:id="rId45"/>
    <p:sldId id="288" r:id="rId46"/>
    <p:sldId id="289" r:id="rId47"/>
    <p:sldId id="278" r:id="rId48"/>
    <p:sldId id="257" r:id="rId49"/>
    <p:sldId id="284" r:id="rId50"/>
    <p:sldId id="300" r:id="rId51"/>
    <p:sldId id="311" r:id="rId52"/>
    <p:sldId id="312" r:id="rId53"/>
    <p:sldId id="316" r:id="rId54"/>
    <p:sldId id="319" r:id="rId55"/>
    <p:sldId id="322" r:id="rId56"/>
    <p:sldId id="336" r:id="rId57"/>
    <p:sldId id="309" r:id="rId58"/>
  </p:sldIdLst>
  <p:sldSz cx="9144000" cy="6858000" type="screen4x3"/>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FC559BE-01FE-4472-AD7A-41D48CEFE1CF}">
          <p14:sldIdLst>
            <p14:sldId id="256"/>
            <p14:sldId id="270"/>
            <p14:sldId id="267"/>
            <p14:sldId id="326"/>
            <p14:sldId id="295"/>
            <p14:sldId id="303"/>
            <p14:sldId id="296"/>
            <p14:sldId id="332"/>
            <p14:sldId id="268"/>
            <p14:sldId id="338"/>
            <p14:sldId id="293"/>
            <p14:sldId id="337"/>
            <p14:sldId id="313"/>
            <p14:sldId id="339"/>
            <p14:sldId id="327"/>
            <p14:sldId id="301"/>
            <p14:sldId id="328"/>
            <p14:sldId id="304"/>
            <p14:sldId id="321"/>
            <p14:sldId id="329"/>
            <p14:sldId id="305"/>
            <p14:sldId id="324"/>
            <p14:sldId id="330"/>
            <p14:sldId id="323"/>
            <p14:sldId id="331"/>
            <p14:sldId id="340"/>
            <p14:sldId id="341"/>
            <p14:sldId id="318"/>
            <p14:sldId id="333"/>
            <p14:sldId id="342"/>
            <p14:sldId id="325"/>
            <p14:sldId id="260"/>
            <p14:sldId id="294"/>
            <p14:sldId id="320"/>
            <p14:sldId id="335"/>
            <p14:sldId id="310"/>
            <p14:sldId id="334"/>
            <p14:sldId id="315"/>
            <p14:sldId id="297"/>
            <p14:sldId id="314"/>
            <p14:sldId id="287"/>
            <p14:sldId id="291"/>
            <p14:sldId id="282"/>
            <p14:sldId id="279"/>
            <p14:sldId id="288"/>
            <p14:sldId id="289"/>
          </p14:sldIdLst>
        </p14:section>
        <p14:section name="タイトルなしのセクション" id="{0CF5F9EE-B66A-4391-963D-DD9060C380CF}">
          <p14:sldIdLst>
            <p14:sldId id="278"/>
            <p14:sldId id="257"/>
            <p14:sldId id="284"/>
            <p14:sldId id="300"/>
            <p14:sldId id="311"/>
            <p14:sldId id="312"/>
            <p14:sldId id="316"/>
            <p14:sldId id="319"/>
            <p14:sldId id="322"/>
            <p14:sldId id="33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5" autoAdjust="0"/>
    <p:restoredTop sz="86095" autoAdjust="0"/>
  </p:normalViewPr>
  <p:slideViewPr>
    <p:cSldViewPr snapToGrid="0">
      <p:cViewPr varScale="1">
        <p:scale>
          <a:sx n="69" d="100"/>
          <a:sy n="69" d="100"/>
        </p:scale>
        <p:origin x="27" y="494"/>
      </p:cViewPr>
      <p:guideLst/>
    </p:cSldViewPr>
  </p:slideViewPr>
  <p:outlineViewPr>
    <p:cViewPr>
      <p:scale>
        <a:sx n="33" d="100"/>
        <a:sy n="33" d="100"/>
      </p:scale>
      <p:origin x="0" y="-792"/>
    </p:cViewPr>
  </p:outlineViewPr>
  <p:notesTextViewPr>
    <p:cViewPr>
      <p:scale>
        <a:sx n="125" d="100"/>
        <a:sy n="125"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276255" cy="33814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587733" y="0"/>
            <a:ext cx="4276254" cy="338143"/>
          </a:xfrm>
          <a:prstGeom prst="rect">
            <a:avLst/>
          </a:prstGeom>
        </p:spPr>
        <p:txBody>
          <a:bodyPr vert="horz" lIns="91440" tIns="45720" rIns="91440" bIns="45720" rtlCol="0"/>
          <a:lstStyle>
            <a:lvl1pPr algn="r">
              <a:defRPr sz="1200"/>
            </a:lvl1pPr>
          </a:lstStyle>
          <a:p>
            <a:fld id="{7EAADFA8-5F7F-45EA-8603-E484D09A29E3}" type="datetimeFigureOut">
              <a:rPr kumimoji="1" lang="ja-JP" altLang="en-US" smtClean="0"/>
              <a:t>2017/11/29</a:t>
            </a:fld>
            <a:endParaRPr kumimoji="1" lang="ja-JP" altLang="en-US"/>
          </a:p>
        </p:txBody>
      </p:sp>
      <p:sp>
        <p:nvSpPr>
          <p:cNvPr id="4" name="フッター プレースホルダー 3"/>
          <p:cNvSpPr>
            <a:spLocks noGrp="1"/>
          </p:cNvSpPr>
          <p:nvPr>
            <p:ph type="ftr" sz="quarter" idx="2"/>
          </p:nvPr>
        </p:nvSpPr>
        <p:spPr>
          <a:xfrm>
            <a:off x="1" y="6397620"/>
            <a:ext cx="4276255" cy="33814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587733" y="6397620"/>
            <a:ext cx="4276254" cy="338143"/>
          </a:xfrm>
          <a:prstGeom prst="rect">
            <a:avLst/>
          </a:prstGeom>
        </p:spPr>
        <p:txBody>
          <a:bodyPr vert="horz" lIns="91440" tIns="45720" rIns="91440" bIns="45720" rtlCol="0" anchor="b"/>
          <a:lstStyle>
            <a:lvl1pPr algn="r">
              <a:defRPr sz="1200"/>
            </a:lvl1pPr>
          </a:lstStyle>
          <a:p>
            <a:fld id="{B0A04141-2612-4FD9-BCCE-DA4B71DA0113}" type="slidenum">
              <a:rPr kumimoji="1" lang="ja-JP" altLang="en-US" smtClean="0"/>
              <a:t>‹#›</a:t>
            </a:fld>
            <a:endParaRPr kumimoji="1" lang="ja-JP" altLang="en-US"/>
          </a:p>
        </p:txBody>
      </p:sp>
    </p:spTree>
    <p:extLst>
      <p:ext uri="{BB962C8B-B14F-4D97-AF65-F5344CB8AC3E}">
        <p14:creationId xmlns:p14="http://schemas.microsoft.com/office/powerpoint/2010/main" val="2549867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275403" cy="337958"/>
          </a:xfrm>
          <a:prstGeom prst="rect">
            <a:avLst/>
          </a:prstGeom>
        </p:spPr>
        <p:txBody>
          <a:bodyPr vert="horz" lIns="94854" tIns="47426" rIns="94854" bIns="47426" rtlCol="0"/>
          <a:lstStyle>
            <a:lvl1pPr algn="l">
              <a:defRPr sz="1300"/>
            </a:lvl1pPr>
          </a:lstStyle>
          <a:p>
            <a:endParaRPr kumimoji="1" lang="ja-JP" altLang="en-US" dirty="0"/>
          </a:p>
        </p:txBody>
      </p:sp>
      <p:sp>
        <p:nvSpPr>
          <p:cNvPr id="3" name="日付プレースホルダー 2"/>
          <p:cNvSpPr>
            <a:spLocks noGrp="1"/>
          </p:cNvSpPr>
          <p:nvPr>
            <p:ph type="dt" idx="1"/>
          </p:nvPr>
        </p:nvSpPr>
        <p:spPr>
          <a:xfrm>
            <a:off x="5588630" y="1"/>
            <a:ext cx="4275403" cy="337958"/>
          </a:xfrm>
          <a:prstGeom prst="rect">
            <a:avLst/>
          </a:prstGeom>
        </p:spPr>
        <p:txBody>
          <a:bodyPr vert="horz" lIns="94854" tIns="47426" rIns="94854" bIns="47426" rtlCol="0"/>
          <a:lstStyle>
            <a:lvl1pPr algn="r">
              <a:defRPr sz="1300"/>
            </a:lvl1pPr>
          </a:lstStyle>
          <a:p>
            <a:fld id="{F3B5A63B-7D33-47FD-B6B4-1D38FD60865A}" type="datetimeFigureOut">
              <a:rPr kumimoji="1" lang="ja-JP" altLang="en-US" smtClean="0"/>
              <a:t>2017/11/29</a:t>
            </a:fld>
            <a:endParaRPr kumimoji="1" lang="ja-JP" altLang="en-US" dirty="0"/>
          </a:p>
        </p:txBody>
      </p:sp>
      <p:sp>
        <p:nvSpPr>
          <p:cNvPr id="4" name="スライド イメージ プレースホルダー 3"/>
          <p:cNvSpPr>
            <a:spLocks noGrp="1" noRot="1" noChangeAspect="1"/>
          </p:cNvSpPr>
          <p:nvPr>
            <p:ph type="sldImg" idx="2"/>
          </p:nvPr>
        </p:nvSpPr>
        <p:spPr>
          <a:xfrm>
            <a:off x="3416300" y="841375"/>
            <a:ext cx="3033713" cy="2274888"/>
          </a:xfrm>
          <a:prstGeom prst="rect">
            <a:avLst/>
          </a:prstGeom>
          <a:noFill/>
          <a:ln w="12700">
            <a:solidFill>
              <a:prstClr val="black"/>
            </a:solidFill>
          </a:ln>
        </p:spPr>
        <p:txBody>
          <a:bodyPr vert="horz" lIns="94854" tIns="47426" rIns="94854" bIns="47426" rtlCol="0" anchor="ctr"/>
          <a:lstStyle/>
          <a:p>
            <a:endParaRPr lang="ja-JP" altLang="en-US" dirty="0"/>
          </a:p>
        </p:txBody>
      </p:sp>
      <p:sp>
        <p:nvSpPr>
          <p:cNvPr id="5" name="ノート プレースホルダー 4"/>
          <p:cNvSpPr>
            <a:spLocks noGrp="1"/>
          </p:cNvSpPr>
          <p:nvPr>
            <p:ph type="body" sz="quarter" idx="3"/>
          </p:nvPr>
        </p:nvSpPr>
        <p:spPr>
          <a:xfrm>
            <a:off x="986632" y="3241586"/>
            <a:ext cx="7893050" cy="2652207"/>
          </a:xfrm>
          <a:prstGeom prst="rect">
            <a:avLst/>
          </a:prstGeom>
        </p:spPr>
        <p:txBody>
          <a:bodyPr vert="horz" lIns="94854" tIns="47426" rIns="94854" bIns="47426"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6397807"/>
            <a:ext cx="4275403" cy="337957"/>
          </a:xfrm>
          <a:prstGeom prst="rect">
            <a:avLst/>
          </a:prstGeom>
        </p:spPr>
        <p:txBody>
          <a:bodyPr vert="horz" lIns="94854" tIns="47426" rIns="94854" bIns="47426" rtlCol="0" anchor="b"/>
          <a:lstStyle>
            <a:lvl1pPr algn="l">
              <a:defRPr sz="1300"/>
            </a:lvl1pPr>
          </a:lstStyle>
          <a:p>
            <a:endParaRPr kumimoji="1" lang="ja-JP" altLang="en-US" dirty="0"/>
          </a:p>
        </p:txBody>
      </p:sp>
      <p:sp>
        <p:nvSpPr>
          <p:cNvPr id="7" name="スライド番号プレースホルダー 6"/>
          <p:cNvSpPr>
            <a:spLocks noGrp="1"/>
          </p:cNvSpPr>
          <p:nvPr>
            <p:ph type="sldNum" sz="quarter" idx="5"/>
          </p:nvPr>
        </p:nvSpPr>
        <p:spPr>
          <a:xfrm>
            <a:off x="5588630" y="6397807"/>
            <a:ext cx="4275403" cy="337957"/>
          </a:xfrm>
          <a:prstGeom prst="rect">
            <a:avLst/>
          </a:prstGeom>
        </p:spPr>
        <p:txBody>
          <a:bodyPr vert="horz" lIns="94854" tIns="47426" rIns="94854" bIns="47426" rtlCol="0" anchor="b"/>
          <a:lstStyle>
            <a:lvl1pPr algn="r">
              <a:defRPr sz="1300"/>
            </a:lvl1pPr>
          </a:lstStyle>
          <a:p>
            <a:fld id="{E62CE1CE-61F2-4758-98BE-D29B44AE969D}" type="slidenum">
              <a:rPr kumimoji="1" lang="ja-JP" altLang="en-US" smtClean="0"/>
              <a:t>‹#›</a:t>
            </a:fld>
            <a:endParaRPr kumimoji="1" lang="ja-JP" altLang="en-US" dirty="0"/>
          </a:p>
        </p:txBody>
      </p:sp>
    </p:spTree>
    <p:extLst>
      <p:ext uri="{BB962C8B-B14F-4D97-AF65-F5344CB8AC3E}">
        <p14:creationId xmlns:p14="http://schemas.microsoft.com/office/powerpoint/2010/main" val="7438227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a:t>
            </a:fld>
            <a:endParaRPr kumimoji="1" lang="ja-JP" altLang="en-US" dirty="0"/>
          </a:p>
        </p:txBody>
      </p:sp>
    </p:spTree>
    <p:extLst>
      <p:ext uri="{BB962C8B-B14F-4D97-AF65-F5344CB8AC3E}">
        <p14:creationId xmlns:p14="http://schemas.microsoft.com/office/powerpoint/2010/main" val="531119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算出した地域別正答率（聞き取りやすさ）の高い順に地域を推薦し，学習</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12</a:t>
            </a:fld>
            <a:endParaRPr kumimoji="1" lang="ja-JP" altLang="en-US" dirty="0"/>
          </a:p>
        </p:txBody>
      </p:sp>
    </p:spTree>
    <p:extLst>
      <p:ext uri="{BB962C8B-B14F-4D97-AF65-F5344CB8AC3E}">
        <p14:creationId xmlns:p14="http://schemas.microsoft.com/office/powerpoint/2010/main" val="3885831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16</a:t>
            </a:fld>
            <a:endParaRPr kumimoji="1" lang="ja-JP" altLang="en-US" dirty="0"/>
          </a:p>
        </p:txBody>
      </p:sp>
    </p:spTree>
    <p:extLst>
      <p:ext uri="{BB962C8B-B14F-4D97-AF65-F5344CB8AC3E}">
        <p14:creationId xmlns:p14="http://schemas.microsoft.com/office/powerpoint/2010/main" val="16536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19</a:t>
            </a:fld>
            <a:endParaRPr kumimoji="1" lang="ja-JP" altLang="en-US" dirty="0"/>
          </a:p>
        </p:txBody>
      </p:sp>
    </p:spTree>
    <p:extLst>
      <p:ext uri="{BB962C8B-B14F-4D97-AF65-F5344CB8AC3E}">
        <p14:creationId xmlns:p14="http://schemas.microsoft.com/office/powerpoint/2010/main" val="401230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21</a:t>
            </a:fld>
            <a:endParaRPr kumimoji="1" lang="ja-JP" altLang="en-US" dirty="0"/>
          </a:p>
        </p:txBody>
      </p:sp>
    </p:spTree>
    <p:extLst>
      <p:ext uri="{BB962C8B-B14F-4D97-AF65-F5344CB8AC3E}">
        <p14:creationId xmlns:p14="http://schemas.microsoft.com/office/powerpoint/2010/main" val="2707735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算出した地域別正答率（聞き取りやすさ）の高い順に地域を推薦し，学習</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33</a:t>
            </a:fld>
            <a:endParaRPr kumimoji="1" lang="ja-JP" altLang="en-US" dirty="0"/>
          </a:p>
        </p:txBody>
      </p:sp>
    </p:spTree>
    <p:extLst>
      <p:ext uri="{BB962C8B-B14F-4D97-AF65-F5344CB8AC3E}">
        <p14:creationId xmlns:p14="http://schemas.microsoft.com/office/powerpoint/2010/main" val="299562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35</a:t>
            </a:fld>
            <a:endParaRPr kumimoji="1" lang="ja-JP" altLang="en-US" dirty="0"/>
          </a:p>
        </p:txBody>
      </p:sp>
    </p:spTree>
    <p:extLst>
      <p:ext uri="{BB962C8B-B14F-4D97-AF65-F5344CB8AC3E}">
        <p14:creationId xmlns:p14="http://schemas.microsoft.com/office/powerpoint/2010/main" val="3043996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36</a:t>
            </a:fld>
            <a:endParaRPr kumimoji="1" lang="ja-JP" altLang="en-US" dirty="0"/>
          </a:p>
        </p:txBody>
      </p:sp>
    </p:spTree>
    <p:extLst>
      <p:ext uri="{BB962C8B-B14F-4D97-AF65-F5344CB8AC3E}">
        <p14:creationId xmlns:p14="http://schemas.microsoft.com/office/powerpoint/2010/main" val="473968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39</a:t>
            </a:fld>
            <a:endParaRPr kumimoji="1" lang="ja-JP" altLang="en-US" dirty="0"/>
          </a:p>
        </p:txBody>
      </p:sp>
    </p:spTree>
    <p:extLst>
      <p:ext uri="{BB962C8B-B14F-4D97-AF65-F5344CB8AC3E}">
        <p14:creationId xmlns:p14="http://schemas.microsoft.com/office/powerpoint/2010/main" val="2812884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40</a:t>
            </a:fld>
            <a:endParaRPr kumimoji="1" lang="ja-JP" altLang="en-US" dirty="0"/>
          </a:p>
        </p:txBody>
      </p:sp>
    </p:spTree>
    <p:extLst>
      <p:ext uri="{BB962C8B-B14F-4D97-AF65-F5344CB8AC3E}">
        <p14:creationId xmlns:p14="http://schemas.microsoft.com/office/powerpoint/2010/main" val="190642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41</a:t>
            </a:fld>
            <a:endParaRPr kumimoji="1" lang="ja-JP" altLang="en-US" dirty="0"/>
          </a:p>
        </p:txBody>
      </p:sp>
    </p:spTree>
    <p:extLst>
      <p:ext uri="{BB962C8B-B14F-4D97-AF65-F5344CB8AC3E}">
        <p14:creationId xmlns:p14="http://schemas.microsoft.com/office/powerpoint/2010/main" val="3723586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a:t>
            </a:fld>
            <a:endParaRPr kumimoji="1" lang="ja-JP" altLang="en-US" dirty="0"/>
          </a:p>
        </p:txBody>
      </p:sp>
    </p:spTree>
    <p:extLst>
      <p:ext uri="{BB962C8B-B14F-4D97-AF65-F5344CB8AC3E}">
        <p14:creationId xmlns:p14="http://schemas.microsoft.com/office/powerpoint/2010/main" val="2531254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43</a:t>
            </a:fld>
            <a:endParaRPr kumimoji="1" lang="ja-JP" altLang="en-US" dirty="0"/>
          </a:p>
        </p:txBody>
      </p:sp>
    </p:spTree>
    <p:extLst>
      <p:ext uri="{BB962C8B-B14F-4D97-AF65-F5344CB8AC3E}">
        <p14:creationId xmlns:p14="http://schemas.microsoft.com/office/powerpoint/2010/main" val="469990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mn-ea"/>
              </a:rPr>
              <a:t>（</a:t>
            </a:r>
            <a:r>
              <a:rPr lang="en-US" altLang="ja-JP" dirty="0" smtClean="0">
                <a:latin typeface="+mn-ea"/>
              </a:rPr>
              <a:t>Ex</a:t>
            </a:r>
            <a:r>
              <a:rPr lang="ja-JP" altLang="en-US" dirty="0" smtClean="0">
                <a:latin typeface="+mn-ea"/>
              </a:rPr>
              <a:t>：ある地域</a:t>
            </a:r>
            <a:r>
              <a:rPr lang="en-US" altLang="ja-JP" dirty="0" smtClean="0">
                <a:latin typeface="+mn-ea"/>
              </a:rPr>
              <a:t>c1</a:t>
            </a:r>
            <a:r>
              <a:rPr lang="ja-JP" altLang="en-US" dirty="0" smtClean="0">
                <a:latin typeface="+mn-ea"/>
              </a:rPr>
              <a:t>の地域別正答率</a:t>
            </a:r>
            <a:r>
              <a:rPr lang="en-US" altLang="ja-JP" dirty="0" smtClean="0">
                <a:latin typeface="+mn-ea"/>
              </a:rPr>
              <a:t>cx1</a:t>
            </a:r>
            <a:r>
              <a:rPr lang="ja-JP" altLang="en-US" dirty="0" smtClean="0">
                <a:latin typeface="+mn-ea"/>
              </a:rPr>
              <a:t>が</a:t>
            </a:r>
            <a:r>
              <a:rPr lang="en-US" altLang="ja-JP" dirty="0" smtClean="0">
                <a:latin typeface="+mn-ea"/>
              </a:rPr>
              <a:t>80</a:t>
            </a:r>
            <a:r>
              <a:rPr lang="ja-JP" altLang="en-US" dirty="0" smtClean="0">
                <a:latin typeface="+mn-ea"/>
              </a:rPr>
              <a:t>％→</a:t>
            </a:r>
            <a:r>
              <a:rPr lang="en-US" altLang="ja-JP" dirty="0" smtClean="0">
                <a:latin typeface="+mn-ea"/>
              </a:rPr>
              <a:t>95</a:t>
            </a:r>
            <a:r>
              <a:rPr lang="ja-JP" altLang="en-US" dirty="0" smtClean="0">
                <a:latin typeface="+mn-ea"/>
              </a:rPr>
              <a:t>％以上になったら　　　　次に高かった地域</a:t>
            </a:r>
            <a:r>
              <a:rPr lang="en-US" altLang="ja-JP" dirty="0" smtClean="0">
                <a:latin typeface="+mn-ea"/>
              </a:rPr>
              <a:t>c2</a:t>
            </a:r>
            <a:r>
              <a:rPr lang="ja-JP" altLang="en-US" dirty="0" smtClean="0">
                <a:latin typeface="+mn-ea"/>
              </a:rPr>
              <a:t>の地域音声正答率</a:t>
            </a:r>
            <a:r>
              <a:rPr lang="en-US" altLang="ja-JP" dirty="0" smtClean="0">
                <a:latin typeface="+mn-ea"/>
              </a:rPr>
              <a:t>cx2</a:t>
            </a:r>
            <a:r>
              <a:rPr lang="ja-JP" altLang="en-US" dirty="0" smtClean="0">
                <a:latin typeface="+mn-ea"/>
              </a:rPr>
              <a:t>が</a:t>
            </a:r>
            <a:r>
              <a:rPr lang="en-US" altLang="ja-JP" dirty="0" smtClean="0">
                <a:latin typeface="+mn-ea"/>
              </a:rPr>
              <a:t>70</a:t>
            </a:r>
            <a:r>
              <a:rPr lang="ja-JP" altLang="en-US" dirty="0" smtClean="0">
                <a:latin typeface="+mn-ea"/>
              </a:rPr>
              <a:t>％→</a:t>
            </a:r>
            <a:r>
              <a:rPr lang="en-US" altLang="ja-JP" dirty="0" smtClean="0">
                <a:latin typeface="+mn-ea"/>
              </a:rPr>
              <a:t>95</a:t>
            </a:r>
            <a:r>
              <a:rPr lang="ja-JP" altLang="en-US" dirty="0" smtClean="0">
                <a:latin typeface="+mn-ea"/>
              </a:rPr>
              <a:t>％になるまで</a:t>
            </a:r>
            <a:r>
              <a:rPr lang="en-US" altLang="ja-JP" dirty="0" smtClean="0">
                <a:latin typeface="+mn-ea"/>
              </a:rPr>
              <a:t>c2</a:t>
            </a:r>
            <a:r>
              <a:rPr lang="ja-JP" altLang="en-US" dirty="0" smtClean="0">
                <a:latin typeface="+mn-ea"/>
              </a:rPr>
              <a:t>の音源を学習する．）</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44</a:t>
            </a:fld>
            <a:endParaRPr kumimoji="1" lang="ja-JP" altLang="en-US" dirty="0"/>
          </a:p>
        </p:txBody>
      </p:sp>
    </p:spTree>
    <p:extLst>
      <p:ext uri="{BB962C8B-B14F-4D97-AF65-F5344CB8AC3E}">
        <p14:creationId xmlns:p14="http://schemas.microsoft.com/office/powerpoint/2010/main" val="275992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45</a:t>
            </a:fld>
            <a:endParaRPr kumimoji="1" lang="ja-JP" altLang="en-US" dirty="0"/>
          </a:p>
        </p:txBody>
      </p:sp>
    </p:spTree>
    <p:extLst>
      <p:ext uri="{BB962C8B-B14F-4D97-AF65-F5344CB8AC3E}">
        <p14:creationId xmlns:p14="http://schemas.microsoft.com/office/powerpoint/2010/main" val="165445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ログを取りやすくするため</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47</a:t>
            </a:fld>
            <a:endParaRPr kumimoji="1" lang="ja-JP" altLang="en-US" dirty="0"/>
          </a:p>
        </p:txBody>
      </p:sp>
    </p:spTree>
    <p:extLst>
      <p:ext uri="{BB962C8B-B14F-4D97-AF65-F5344CB8AC3E}">
        <p14:creationId xmlns:p14="http://schemas.microsoft.com/office/powerpoint/2010/main" val="2896344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16300" y="841375"/>
            <a:ext cx="3033713" cy="2274888"/>
          </a:xfrm>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48</a:t>
            </a:fld>
            <a:endParaRPr kumimoji="1" lang="ja-JP" altLang="en-US" dirty="0"/>
          </a:p>
        </p:txBody>
      </p:sp>
    </p:spTree>
    <p:extLst>
      <p:ext uri="{BB962C8B-B14F-4D97-AF65-F5344CB8AC3E}">
        <p14:creationId xmlns:p14="http://schemas.microsoft.com/office/powerpoint/2010/main" val="2224564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指導者がついていること，一緒に学習する人が居ることも学習意欲の向上に繋がると考えた。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49</a:t>
            </a:fld>
            <a:endParaRPr kumimoji="1" lang="ja-JP" altLang="en-US" dirty="0"/>
          </a:p>
        </p:txBody>
      </p:sp>
    </p:spTree>
    <p:extLst>
      <p:ext uri="{BB962C8B-B14F-4D97-AF65-F5344CB8AC3E}">
        <p14:creationId xmlns:p14="http://schemas.microsoft.com/office/powerpoint/2010/main" val="1036848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55</a:t>
            </a:fld>
            <a:endParaRPr kumimoji="1" lang="ja-JP" altLang="en-US" dirty="0"/>
          </a:p>
        </p:txBody>
      </p:sp>
    </p:spTree>
    <p:extLst>
      <p:ext uri="{BB962C8B-B14F-4D97-AF65-F5344CB8AC3E}">
        <p14:creationId xmlns:p14="http://schemas.microsoft.com/office/powerpoint/2010/main" val="1088840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900" dirty="0" smtClean="0"/>
              <a:t>発音やアクセント等の，音声の変化に着目し，日本人にとって，聞き取りやすい音についての研究が盛んに行われている．</a:t>
            </a:r>
            <a:endParaRPr kumimoji="1" lang="en-US" altLang="ja-JP" sz="900" dirty="0" smtClean="0"/>
          </a:p>
          <a:p>
            <a:r>
              <a:rPr kumimoji="1" lang="ja-JP" altLang="en-US" sz="900" dirty="0" smtClean="0"/>
              <a:t>地域発音英語には，そのような，聞き取りやすい音が多く含まれている可能性があると考えられる．</a:t>
            </a:r>
            <a:endParaRPr kumimoji="1" lang="ja-JP" altLang="en-US" sz="900"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a:t>
            </a:fld>
            <a:endParaRPr kumimoji="1" lang="ja-JP" altLang="en-US" dirty="0"/>
          </a:p>
        </p:txBody>
      </p:sp>
    </p:spTree>
    <p:extLst>
      <p:ext uri="{BB962C8B-B14F-4D97-AF65-F5344CB8AC3E}">
        <p14:creationId xmlns:p14="http://schemas.microsoft.com/office/powerpoint/2010/main" val="218044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英語リスニングにおける，音源が変化することによる効果を検証する研究や，音源や教材を変化させることによって学習者に興味や関心を持たせて，継続的に学習させるような研究も多く行われている。</a:t>
            </a:r>
            <a:endParaRPr kumimoji="1" lang="en-US" altLang="ja-JP" dirty="0" smtClean="0"/>
          </a:p>
          <a:p>
            <a:r>
              <a:rPr kumimoji="1" lang="ja-JP" altLang="en-US" dirty="0" smtClean="0"/>
              <a:t>本研究→聞き取りやすい音を多く含む可能性のある地域発音英語を，英語リスニング学習に取り入れることで，学習者が継続的に英語リスニング学習を行えるような情報システム・機能の設計・開発を行っていく．</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a:t>
            </a:fld>
            <a:endParaRPr kumimoji="1" lang="ja-JP" altLang="en-US" dirty="0"/>
          </a:p>
        </p:txBody>
      </p:sp>
    </p:spTree>
    <p:extLst>
      <p:ext uri="{BB962C8B-B14F-4D97-AF65-F5344CB8AC3E}">
        <p14:creationId xmlns:p14="http://schemas.microsoft.com/office/powerpoint/2010/main" val="524111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a:t>
            </a:fld>
            <a:endParaRPr kumimoji="1" lang="ja-JP" altLang="en-US" dirty="0"/>
          </a:p>
        </p:txBody>
      </p:sp>
    </p:spTree>
    <p:extLst>
      <p:ext uri="{BB962C8B-B14F-4D97-AF65-F5344CB8AC3E}">
        <p14:creationId xmlns:p14="http://schemas.microsoft.com/office/powerpoint/2010/main" val="247601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7</a:t>
            </a:fld>
            <a:endParaRPr kumimoji="1" lang="ja-JP" altLang="en-US" dirty="0"/>
          </a:p>
        </p:txBody>
      </p:sp>
    </p:spTree>
    <p:extLst>
      <p:ext uri="{BB962C8B-B14F-4D97-AF65-F5344CB8AC3E}">
        <p14:creationId xmlns:p14="http://schemas.microsoft.com/office/powerpoint/2010/main" val="984869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8</a:t>
            </a:fld>
            <a:endParaRPr kumimoji="1" lang="ja-JP" altLang="en-US" dirty="0"/>
          </a:p>
        </p:txBody>
      </p:sp>
    </p:spTree>
    <p:extLst>
      <p:ext uri="{BB962C8B-B14F-4D97-AF65-F5344CB8AC3E}">
        <p14:creationId xmlns:p14="http://schemas.microsoft.com/office/powerpoint/2010/main" val="229505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9</a:t>
            </a:fld>
            <a:endParaRPr kumimoji="1" lang="ja-JP" altLang="en-US" dirty="0"/>
          </a:p>
        </p:txBody>
      </p:sp>
    </p:spTree>
    <p:extLst>
      <p:ext uri="{BB962C8B-B14F-4D97-AF65-F5344CB8AC3E}">
        <p14:creationId xmlns:p14="http://schemas.microsoft.com/office/powerpoint/2010/main" val="2746990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 </a:t>
            </a:r>
            <a:r>
              <a:rPr kumimoji="1" lang="ja-JP" altLang="en-US" dirty="0" smtClean="0"/>
              <a:t>すべての音声について，音声別正答率</a:t>
            </a:r>
            <a:r>
              <a:rPr kumimoji="1" lang="en-US" altLang="ja-JP" dirty="0" smtClean="0"/>
              <a:t>(X_1~X_M)</a:t>
            </a:r>
            <a:r>
              <a:rPr kumimoji="1" lang="ja-JP" altLang="en-US" dirty="0" err="1" smtClean="0"/>
              <a:t>を算</a:t>
            </a:r>
            <a:r>
              <a:rPr kumimoji="1" lang="ja-JP" altLang="en-US" dirty="0" smtClean="0"/>
              <a:t>出する．</a:t>
            </a:r>
          </a:p>
          <a:p>
            <a:r>
              <a:rPr kumimoji="1" lang="en-US" altLang="ja-JP" dirty="0" smtClean="0"/>
              <a:t>Step2:1</a:t>
            </a:r>
            <a:r>
              <a:rPr kumimoji="1" lang="ja-JP" altLang="en-US" dirty="0" smtClean="0"/>
              <a:t>地域について，その地域別問題正答率</a:t>
            </a:r>
            <a:r>
              <a:rPr kumimoji="1" lang="en-US" altLang="ja-JP" dirty="0" smtClean="0"/>
              <a:t>(</a:t>
            </a:r>
            <a:r>
              <a:rPr kumimoji="1" lang="en-US" altLang="ja-JP" dirty="0" err="1" smtClean="0"/>
              <a:t>Cx</a:t>
            </a:r>
            <a:r>
              <a:rPr kumimoji="1" lang="en-US" altLang="ja-JP" dirty="0" smtClean="0"/>
              <a:t>)</a:t>
            </a:r>
            <a:r>
              <a:rPr kumimoji="1" lang="ja-JP" altLang="en-US" dirty="0" err="1" smtClean="0"/>
              <a:t>を算</a:t>
            </a:r>
            <a:r>
              <a:rPr kumimoji="1" lang="ja-JP" altLang="en-US" dirty="0" smtClean="0"/>
              <a:t>出する．</a:t>
            </a:r>
          </a:p>
          <a:p>
            <a:r>
              <a:rPr kumimoji="1" lang="ja-JP" altLang="en-US" dirty="0" smtClean="0"/>
              <a:t>          式：</a:t>
            </a:r>
            <a:r>
              <a:rPr kumimoji="1" lang="en-US" altLang="ja-JP" dirty="0" err="1" smtClean="0"/>
              <a:t>Cx</a:t>
            </a:r>
            <a:r>
              <a:rPr kumimoji="1" lang="en-US" altLang="ja-JP" dirty="0" smtClean="0"/>
              <a:t>=(X_1+..+X_M) / M</a:t>
            </a:r>
          </a:p>
          <a:p>
            <a:r>
              <a:rPr kumimoji="1" lang="en-US" altLang="ja-JP" dirty="0" smtClean="0"/>
              <a:t>Step3:Cx</a:t>
            </a:r>
            <a:r>
              <a:rPr kumimoji="1" lang="ja-JP" altLang="en-US" dirty="0" smtClean="0"/>
              <a:t>を地域の数だけ算出する．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11</a:t>
            </a:fld>
            <a:endParaRPr kumimoji="1" lang="ja-JP" altLang="en-US" dirty="0"/>
          </a:p>
        </p:txBody>
      </p:sp>
    </p:spTree>
    <p:extLst>
      <p:ext uri="{BB962C8B-B14F-4D97-AF65-F5344CB8AC3E}">
        <p14:creationId xmlns:p14="http://schemas.microsoft.com/office/powerpoint/2010/main" val="1722780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6516F06-AD54-4826-B3A5-4B105E4673A1}" type="datetime1">
              <a:rPr kumimoji="1" lang="ja-JP" altLang="en-US" smtClean="0"/>
              <a:t>2017/11/29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fld id="{0EA5BA5C-CDE7-497D-9261-6A40424EDE0C}" type="slidenum">
              <a:rPr lang="ja-JP" altLang="en-US" smtClean="0"/>
              <a:pPr/>
              <a:t>‹#›</a:t>
            </a:fld>
            <a:endParaRPr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1024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4927EDF-8B88-4995-B0F2-F361D06059E7}" type="datetime1">
              <a:rPr kumimoji="1" lang="ja-JP" altLang="en-US" smtClean="0"/>
              <a:t>2017/11/29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427747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9072C5C-A8E5-4F6A-A847-A8631C7DFBEC}" type="datetime1">
              <a:rPr kumimoji="1" lang="ja-JP" altLang="en-US" smtClean="0"/>
              <a:t>2017/11/29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218164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EBF73A-741D-45A6-BAA8-727A6DD2E0BB}" type="datetime1">
              <a:rPr kumimoji="1" lang="ja-JP" altLang="en-US" smtClean="0"/>
              <a:t>2017/11/29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endParaRPr lang="ja-JP" altLang="en-US" dirty="0"/>
          </a:p>
        </p:txBody>
      </p:sp>
    </p:spTree>
    <p:extLst>
      <p:ext uri="{BB962C8B-B14F-4D97-AF65-F5344CB8AC3E}">
        <p14:creationId xmlns:p14="http://schemas.microsoft.com/office/powerpoint/2010/main" val="37479070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F0F6A2E-43C3-441E-9349-BD7FBB11089A}" type="datetime1">
              <a:rPr kumimoji="1" lang="ja-JP" altLang="en-US" smtClean="0"/>
              <a:t>2017/11/29</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5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25401E8-B18F-4094-A7E5-E5DF1F616F08}" type="datetime1">
              <a:rPr kumimoji="1" lang="ja-JP" altLang="en-US" smtClean="0"/>
              <a:t>2017/11/29</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853965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22960" y="2582335"/>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AFD88D4-A323-42B5-8260-A964BC330AB0}" type="datetime1">
              <a:rPr kumimoji="1" lang="ja-JP" altLang="en-US" smtClean="0"/>
              <a:t>2017/11/29</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03544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69451F6-43C5-44BE-9BCB-CD12E5DDF29D}" type="datetime1">
              <a:rPr kumimoji="1" lang="ja-JP" altLang="en-US" smtClean="0"/>
              <a:t>2017/11/29</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04775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3FE0CB-1E24-4D4C-A6C9-E1D50E0A2C1E}" type="datetime1">
              <a:rPr kumimoji="1" lang="ja-JP" altLang="en-US" smtClean="0"/>
              <a:t>2017/11/29</a:t>
            </a:fld>
            <a:endParaRPr kumimoji="1" lang="ja-JP" alt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48267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F5536ED-476B-43AE-9E7C-9AF3F909CB58}" type="datetime1">
              <a:rPr kumimoji="1" lang="ja-JP" altLang="en-US" smtClean="0"/>
              <a:t>2017/11/29</a:t>
            </a:fld>
            <a:endParaRPr kumimoji="1" lang="ja-JP" alt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780935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81FA5C1-5E26-4F4E-A12B-2D979237CE0D}" type="datetime1">
              <a:rPr kumimoji="1" lang="ja-JP" altLang="en-US" smtClean="0"/>
              <a:t>2017/11/29</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431393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FC1D2F9-D80C-4C20-9D9C-2C0FEF16ADCB}" type="datetime1">
              <a:rPr kumimoji="1" lang="ja-JP" altLang="en-US" smtClean="0"/>
              <a:t>2017/11/29</a:t>
            </a:fld>
            <a:endParaRPr kumimoji="1" lang="ja-JP" alt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EA5BA5C-CDE7-497D-9261-6A40424EDE0C}" type="slidenum">
              <a:rPr kumimoji="1" lang="ja-JP" altLang="en-US" smtClean="0"/>
              <a:t>‹#›</a:t>
            </a:fld>
            <a:endParaRPr kumimoji="1" lang="ja-JP" alt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9442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4.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20.jpeg"/><Relationship Id="rId4" Type="http://schemas.openxmlformats.org/officeDocument/2006/relationships/image" Target="../media/image11.jpg"/></Relationships>
</file>

<file path=ppt/slides/_rels/slide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12.jpeg"/></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5917" y="2853467"/>
            <a:ext cx="8526285" cy="1377894"/>
          </a:xfrm>
        </p:spPr>
        <p:txBody>
          <a:bodyPr>
            <a:normAutofit/>
          </a:bodyPr>
          <a:lstStyle/>
          <a:p>
            <a:pPr algn="ctr"/>
            <a:r>
              <a:rPr lang="ja-JP" altLang="en-US" sz="3600" b="1" dirty="0" smtClean="0"/>
              <a:t>地域発音英語を活用した</a:t>
            </a:r>
            <a:r>
              <a:rPr kumimoji="1" lang="ja-JP" altLang="en-US" sz="3600" b="1" dirty="0" smtClean="0"/>
              <a:t>英語リスニング学習支援システムの</a:t>
            </a:r>
            <a:r>
              <a:rPr lang="ja-JP" altLang="en-US" sz="3600" b="1" dirty="0" smtClean="0"/>
              <a:t>設計・開発</a:t>
            </a:r>
            <a:endParaRPr kumimoji="1" lang="ja-JP" altLang="en-US" sz="3600" b="1" dirty="0"/>
          </a:p>
        </p:txBody>
      </p:sp>
      <p:sp>
        <p:nvSpPr>
          <p:cNvPr id="3" name="サブタイトル 2"/>
          <p:cNvSpPr>
            <a:spLocks noGrp="1"/>
          </p:cNvSpPr>
          <p:nvPr>
            <p:ph type="subTitle" idx="1"/>
          </p:nvPr>
        </p:nvSpPr>
        <p:spPr>
          <a:xfrm>
            <a:off x="1149384" y="4435390"/>
            <a:ext cx="6781800" cy="1358741"/>
          </a:xfrm>
        </p:spPr>
        <p:txBody>
          <a:bodyPr>
            <a:normAutofit/>
          </a:bodyPr>
          <a:lstStyle/>
          <a:p>
            <a:pPr algn="ctr"/>
            <a:r>
              <a:rPr lang="ja-JP" altLang="en-US" sz="2000" dirty="0"/>
              <a:t>　</a:t>
            </a:r>
            <a:r>
              <a:rPr kumimoji="1" lang="ja-JP" altLang="en-US" sz="2000" dirty="0" smtClean="0"/>
              <a:t>神奈川工科大学　情報工学科</a:t>
            </a:r>
            <a:endParaRPr kumimoji="1" lang="en-US" altLang="ja-JP" sz="2000" dirty="0" smtClean="0"/>
          </a:p>
          <a:p>
            <a:pPr algn="ctr"/>
            <a:r>
              <a:rPr kumimoji="1" lang="ja-JP" altLang="en-US" sz="2000" dirty="0" smtClean="0"/>
              <a:t>学籍番号：</a:t>
            </a:r>
            <a:r>
              <a:rPr kumimoji="1" lang="en-US" altLang="ja-JP" sz="2000" dirty="0" smtClean="0"/>
              <a:t>1421172</a:t>
            </a:r>
            <a:r>
              <a:rPr kumimoji="1" lang="ja-JP" altLang="en-US" sz="2000" dirty="0" smtClean="0"/>
              <a:t>　</a:t>
            </a:r>
            <a:r>
              <a:rPr lang="ja-JP" altLang="en-US" sz="2000" dirty="0" smtClean="0"/>
              <a:t>氏名：</a:t>
            </a:r>
            <a:r>
              <a:rPr kumimoji="1" lang="ja-JP" altLang="en-US" sz="2000" dirty="0" smtClean="0"/>
              <a:t>上村 航平</a:t>
            </a:r>
            <a:endParaRPr kumimoji="1" lang="en-US" altLang="ja-JP" sz="2000" dirty="0" smtClean="0"/>
          </a:p>
          <a:p>
            <a:pPr algn="ctr"/>
            <a:r>
              <a:rPr lang="ja-JP" altLang="en-US" sz="2000" dirty="0" smtClean="0"/>
              <a:t>指導教員：鷹野 孝典 准教授</a:t>
            </a:r>
            <a:endParaRPr kumimoji="1" lang="ja-JP" altLang="en-US" sz="2000" dirty="0"/>
          </a:p>
        </p:txBody>
      </p:sp>
    </p:spTree>
    <p:extLst>
      <p:ext uri="{BB962C8B-B14F-4D97-AF65-F5344CB8AC3E}">
        <p14:creationId xmlns:p14="http://schemas.microsoft.com/office/powerpoint/2010/main" val="1999502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1845734"/>
            <a:ext cx="8066516" cy="4023360"/>
          </a:xfrm>
        </p:spPr>
        <p:txBody>
          <a:bodyPr/>
          <a:lstStyle/>
          <a:p>
            <a:pPr>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既存の正答率算出方法</a:t>
            </a:r>
            <a:r>
              <a:rPr lang="en-US" altLang="ja-JP" dirty="0" smtClean="0"/>
              <a:t>(1</a:t>
            </a:r>
            <a:r>
              <a:rPr lang="ja-JP" altLang="en-US" dirty="0" smtClean="0"/>
              <a:t>問題または</a:t>
            </a:r>
            <a:r>
              <a:rPr lang="en-US" altLang="ja-JP" dirty="0" smtClean="0"/>
              <a:t>1</a:t>
            </a:r>
            <a:r>
              <a:rPr lang="ja-JP" altLang="en-US" dirty="0" smtClean="0"/>
              <a:t>セッションごとの算出</a:t>
            </a:r>
            <a:r>
              <a:rPr lang="en-US" altLang="ja-JP" dirty="0" smtClean="0"/>
              <a:t>)</a:t>
            </a:r>
            <a:r>
              <a:rPr lang="ja-JP" altLang="en-US" dirty="0" smtClean="0"/>
              <a:t>→</a:t>
            </a:r>
            <a:r>
              <a:rPr lang="en-US" altLang="ja-JP" dirty="0" smtClean="0"/>
              <a:t>×</a:t>
            </a:r>
          </a:p>
          <a:p>
            <a:pPr>
              <a:buFont typeface="Wingdings" panose="05000000000000000000" pitchFamily="2" charset="2"/>
              <a:buChar char="l"/>
            </a:pPr>
            <a:endParaRPr lang="en-US" altLang="ja-JP" dirty="0" smtClean="0"/>
          </a:p>
          <a:p>
            <a:pPr>
              <a:buFont typeface="Wingdings" panose="05000000000000000000" pitchFamily="2" charset="2"/>
              <a:buChar char="l"/>
            </a:pPr>
            <a:r>
              <a:rPr lang="ja-JP" altLang="en-US" b="1" u="sng" dirty="0"/>
              <a:t>音源</a:t>
            </a:r>
            <a:r>
              <a:rPr lang="ja-JP" altLang="en-US" b="1" u="sng" dirty="0" smtClean="0"/>
              <a:t>の地域</a:t>
            </a:r>
            <a:r>
              <a:rPr lang="en-US" altLang="ja-JP" b="1" u="sng" dirty="0" smtClean="0"/>
              <a:t>(</a:t>
            </a:r>
            <a:r>
              <a:rPr lang="ja-JP" altLang="en-US" b="1" u="sng" dirty="0" smtClean="0"/>
              <a:t>国</a:t>
            </a:r>
            <a:r>
              <a:rPr lang="en-US" altLang="ja-JP" b="1" u="sng" dirty="0" smtClean="0"/>
              <a:t>)</a:t>
            </a:r>
            <a:r>
              <a:rPr lang="ja-JP" altLang="en-US" b="1" u="sng" dirty="0" smtClean="0"/>
              <a:t>ごとの正答率算出</a:t>
            </a:r>
            <a:r>
              <a:rPr lang="ja-JP" altLang="en-US" b="1" u="sng" dirty="0"/>
              <a:t>方法</a:t>
            </a:r>
            <a:r>
              <a:rPr lang="ja-JP" altLang="en-US" b="1" u="sng" dirty="0" smtClean="0"/>
              <a:t>→〇</a:t>
            </a:r>
            <a:endParaRPr lang="en-US" altLang="ja-JP" b="1" u="sng" dirty="0" smtClean="0"/>
          </a:p>
          <a:p>
            <a:pPr>
              <a:buFont typeface="Wingdings" panose="05000000000000000000" pitchFamily="2" charset="2"/>
              <a:buChar char="l"/>
            </a:pPr>
            <a:endParaRPr kumimoji="1" lang="en-US" altLang="ja-JP" dirty="0"/>
          </a:p>
          <a:p>
            <a:pPr marL="0" indent="0">
              <a:buNone/>
            </a:pPr>
            <a:r>
              <a:rPr lang="ja-JP" altLang="en-US" dirty="0" smtClean="0"/>
              <a:t>→問題別やセッション別の学習者の傾向ではなく，</a:t>
            </a:r>
            <a:endParaRPr lang="en-US" altLang="ja-JP" dirty="0"/>
          </a:p>
          <a:p>
            <a:pPr marL="0" indent="0">
              <a:buNone/>
            </a:pPr>
            <a:r>
              <a:rPr kumimoji="1" lang="ja-JP" altLang="en-US" dirty="0" smtClean="0">
                <a:solidFill>
                  <a:srgbClr val="FF0000"/>
                </a:solidFill>
              </a:rPr>
              <a:t>　音源の地域</a:t>
            </a:r>
            <a:r>
              <a:rPr kumimoji="1" lang="en-US" altLang="ja-JP" dirty="0" smtClean="0">
                <a:solidFill>
                  <a:srgbClr val="FF0000"/>
                </a:solidFill>
              </a:rPr>
              <a:t>(</a:t>
            </a:r>
            <a:r>
              <a:rPr kumimoji="1" lang="ja-JP" altLang="en-US" dirty="0" smtClean="0">
                <a:solidFill>
                  <a:srgbClr val="FF0000"/>
                </a:solidFill>
              </a:rPr>
              <a:t>国</a:t>
            </a:r>
            <a:r>
              <a:rPr kumimoji="1" lang="en-US" altLang="ja-JP" dirty="0" smtClean="0">
                <a:solidFill>
                  <a:srgbClr val="FF0000"/>
                </a:solidFill>
              </a:rPr>
              <a:t>)</a:t>
            </a:r>
            <a:r>
              <a:rPr kumimoji="1" lang="ja-JP" altLang="en-US" dirty="0" smtClean="0">
                <a:solidFill>
                  <a:srgbClr val="FF0000"/>
                </a:solidFill>
              </a:rPr>
              <a:t>ごとの学習者の聞き取りやすさを算出することが</a:t>
            </a:r>
            <a:r>
              <a:rPr lang="ja-JP" altLang="en-US" dirty="0">
                <a:solidFill>
                  <a:srgbClr val="FF0000"/>
                </a:solidFill>
              </a:rPr>
              <a:t>可能</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D9B97708-5B5C-4337-B754-48D6B32411CD}" type="slidenum">
              <a:rPr lang="ja-JP" altLang="en-US" smtClean="0"/>
              <a:t>10</a:t>
            </a:fld>
            <a:endParaRPr lang="ja-JP" altLang="en-US" dirty="0"/>
          </a:p>
        </p:txBody>
      </p:sp>
      <p:sp>
        <p:nvSpPr>
          <p:cNvPr id="5" name="タイトル 1"/>
          <p:cNvSpPr>
            <a:spLocks noGrp="1"/>
          </p:cNvSpPr>
          <p:nvPr>
            <p:ph type="title"/>
          </p:nvPr>
        </p:nvSpPr>
        <p:spPr>
          <a:xfrm>
            <a:off x="822959" y="239470"/>
            <a:ext cx="8066516" cy="1450757"/>
          </a:xfrm>
        </p:spPr>
        <p:txBody>
          <a:bodyPr>
            <a:normAutofit/>
          </a:bodyPr>
          <a:lstStyle/>
          <a:p>
            <a:r>
              <a:rPr kumimoji="1" lang="ja-JP" altLang="en-US" sz="4000" b="1" dirty="0" smtClean="0"/>
              <a:t>地域別</a:t>
            </a:r>
            <a:r>
              <a:rPr lang="ja-JP" altLang="en-US" sz="4000" b="1" dirty="0" smtClean="0"/>
              <a:t>正答率</a:t>
            </a:r>
            <a:r>
              <a:rPr kumimoji="1" lang="ja-JP" altLang="en-US" sz="4000" b="1" dirty="0" smtClean="0"/>
              <a:t>算出</a:t>
            </a:r>
            <a:r>
              <a:rPr lang="ja-JP" altLang="en-US" sz="4000" b="1" dirty="0" smtClean="0"/>
              <a:t>機能の特徴</a:t>
            </a:r>
            <a:endParaRPr kumimoji="1" lang="ja-JP" altLang="en-US" sz="4000" b="1" dirty="0"/>
          </a:p>
        </p:txBody>
      </p:sp>
    </p:spTree>
    <p:extLst>
      <p:ext uri="{BB962C8B-B14F-4D97-AF65-F5344CB8AC3E}">
        <p14:creationId xmlns:p14="http://schemas.microsoft.com/office/powerpoint/2010/main" val="3569417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3813" y="818840"/>
            <a:ext cx="8569905" cy="864525"/>
          </a:xfrm>
        </p:spPr>
        <p:txBody>
          <a:bodyPr>
            <a:normAutofit/>
          </a:bodyPr>
          <a:lstStyle/>
          <a:p>
            <a:r>
              <a:rPr lang="ja-JP" altLang="en-US" sz="4400" b="1" dirty="0" smtClean="0"/>
              <a:t>地域別正答率算出方法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11</a:t>
            </a:fld>
            <a:endParaRPr lang="ja-JP" altLang="en-US" dirty="0"/>
          </a:p>
        </p:txBody>
      </p:sp>
      <p:graphicFrame>
        <p:nvGraphicFramePr>
          <p:cNvPr id="21" name="表 20"/>
          <p:cNvGraphicFramePr>
            <a:graphicFrameLocks noGrp="1"/>
          </p:cNvGraphicFramePr>
          <p:nvPr>
            <p:extLst>
              <p:ext uri="{D42A27DB-BD31-4B8C-83A1-F6EECF244321}">
                <p14:modId xmlns:p14="http://schemas.microsoft.com/office/powerpoint/2010/main" val="2605990551"/>
              </p:ext>
            </p:extLst>
          </p:nvPr>
        </p:nvGraphicFramePr>
        <p:xfrm>
          <a:off x="1317080" y="2329966"/>
          <a:ext cx="6087149" cy="3114886"/>
        </p:xfrm>
        <a:graphic>
          <a:graphicData uri="http://schemas.openxmlformats.org/drawingml/2006/table">
            <a:tbl>
              <a:tblPr>
                <a:tableStyleId>{5C22544A-7EE6-4342-B048-85BDC9FD1C3A}</a:tableStyleId>
              </a:tblPr>
              <a:tblGrid>
                <a:gridCol w="791107">
                  <a:extLst>
                    <a:ext uri="{9D8B030D-6E8A-4147-A177-3AD203B41FA5}">
                      <a16:colId xmlns:a16="http://schemas.microsoft.com/office/drawing/2014/main" val="1701630353"/>
                    </a:ext>
                  </a:extLst>
                </a:gridCol>
                <a:gridCol w="801191">
                  <a:extLst>
                    <a:ext uri="{9D8B030D-6E8A-4147-A177-3AD203B41FA5}">
                      <a16:colId xmlns:a16="http://schemas.microsoft.com/office/drawing/2014/main" val="420958670"/>
                    </a:ext>
                  </a:extLst>
                </a:gridCol>
                <a:gridCol w="801191">
                  <a:extLst>
                    <a:ext uri="{9D8B030D-6E8A-4147-A177-3AD203B41FA5}">
                      <a16:colId xmlns:a16="http://schemas.microsoft.com/office/drawing/2014/main" val="3567439545"/>
                    </a:ext>
                  </a:extLst>
                </a:gridCol>
                <a:gridCol w="1514249">
                  <a:extLst>
                    <a:ext uri="{9D8B030D-6E8A-4147-A177-3AD203B41FA5}">
                      <a16:colId xmlns:a16="http://schemas.microsoft.com/office/drawing/2014/main" val="787371553"/>
                    </a:ext>
                  </a:extLst>
                </a:gridCol>
                <a:gridCol w="2179411">
                  <a:extLst>
                    <a:ext uri="{9D8B030D-6E8A-4147-A177-3AD203B41FA5}">
                      <a16:colId xmlns:a16="http://schemas.microsoft.com/office/drawing/2014/main" val="1513993032"/>
                    </a:ext>
                  </a:extLst>
                </a:gridCol>
              </a:tblGrid>
              <a:tr h="357309">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音源</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音声別</a:t>
                      </a:r>
                      <a:r>
                        <a:rPr lang="ja-JP" altLang="en-US" sz="1400" b="1" u="none" strike="noStrike" dirty="0" smtClean="0">
                          <a:solidFill>
                            <a:srgbClr val="FF0000"/>
                          </a:solidFill>
                          <a:effectLst/>
                          <a:latin typeface="+mn-ea"/>
                          <a:ea typeface="+mn-ea"/>
                        </a:rPr>
                        <a:t>正答率</a:t>
                      </a:r>
                      <a:r>
                        <a:rPr lang="en-US" altLang="ja-JP" sz="1400" b="1" u="none" strike="noStrike" dirty="0" smtClean="0">
                          <a:solidFill>
                            <a:srgbClr val="FF0000"/>
                          </a:solidFill>
                          <a:effectLst/>
                          <a:latin typeface="+mn-ea"/>
                          <a:ea typeface="+mn-ea"/>
                        </a:rPr>
                        <a:t>(%)</a:t>
                      </a:r>
                      <a:endParaRPr lang="ja-JP" altLang="en-US"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地域別正答率</a:t>
                      </a:r>
                      <a:r>
                        <a:rPr lang="en-US" altLang="ja-JP" sz="1400" b="1" u="none" strike="noStrike" dirty="0" smtClean="0">
                          <a:solidFill>
                            <a:srgbClr val="FF0000"/>
                          </a:solidFill>
                          <a:effectLst/>
                          <a:latin typeface="+mn-ea"/>
                          <a:ea typeface="+mn-ea"/>
                        </a:rPr>
                        <a:t>(%</a:t>
                      </a:r>
                      <a:r>
                        <a:rPr lang="en-US" sz="1400" b="1" u="none" strike="noStrike" dirty="0" smtClean="0">
                          <a:solidFill>
                            <a:srgbClr val="FF0000"/>
                          </a:solidFill>
                          <a:effectLst/>
                          <a:latin typeface="+mn-ea"/>
                          <a:ea typeface="+mn-ea"/>
                        </a:rPr>
                        <a:t>)</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1110966126"/>
                  </a:ext>
                </a:extLst>
              </a:tr>
              <a:tr h="349904">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N1_1</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X1_1</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smtClean="0">
                          <a:effectLst/>
                          <a:latin typeface="+mn-ea"/>
                          <a:ea typeface="+mn-ea"/>
                        </a:rPr>
                        <a:t>CX1=(X1_1+X1_2+X2_1+X2_2)/</a:t>
                      </a:r>
                      <a:r>
                        <a:rPr lang="en-US" sz="1400" u="none" strike="noStrike" dirty="0">
                          <a:effectLst/>
                          <a:latin typeface="+mn-ea"/>
                          <a:ea typeface="+mn-ea"/>
                        </a:rPr>
                        <a:t>4</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266039643"/>
                  </a:ext>
                </a:extLst>
              </a:tr>
              <a:tr h="341573">
                <a:tc vMerge="1">
                  <a:txBody>
                    <a:bodyPr/>
                    <a:lstStyle/>
                    <a:p>
                      <a:endParaRPr kumimoji="1" lang="ja-JP" altLang="en-US"/>
                    </a:p>
                  </a:txBody>
                  <a:tcPr/>
                </a:tc>
                <a:tc>
                  <a:txBody>
                    <a:bodyPr/>
                    <a:lstStyle/>
                    <a:p>
                      <a:pPr algn="l" fontAlgn="ctr"/>
                      <a:r>
                        <a:rPr lang="en-US" sz="1400" u="none" strike="noStrike" dirty="0">
                          <a:effectLst/>
                          <a:latin typeface="+mn-ea"/>
                          <a:ea typeface="+mn-ea"/>
                        </a:rPr>
                        <a:t>N1_2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340835582"/>
                  </a:ext>
                </a:extLst>
              </a:tr>
              <a:tr h="341573">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N2_1</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X2_1</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187088310"/>
                  </a:ext>
                </a:extLst>
              </a:tr>
              <a:tr h="349904">
                <a:tc vMerge="1">
                  <a:txBody>
                    <a:bodyPr/>
                    <a:lstStyle/>
                    <a:p>
                      <a:endParaRPr kumimoji="1" lang="ja-JP" altLang="en-US"/>
                    </a:p>
                  </a:txBody>
                  <a:tcPr/>
                </a:tc>
                <a:tc>
                  <a:txBody>
                    <a:bodyPr/>
                    <a:lstStyle/>
                    <a:p>
                      <a:pPr algn="l" fontAlgn="ctr"/>
                      <a:r>
                        <a:rPr lang="en-US" sz="1400" u="none" strike="noStrike" dirty="0">
                          <a:effectLst/>
                          <a:latin typeface="+mn-ea"/>
                          <a:ea typeface="+mn-ea"/>
                        </a:rPr>
                        <a:t>N2_2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734665575"/>
                  </a:ext>
                </a:extLst>
              </a:tr>
              <a:tr h="341573">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N1_3</a:t>
                      </a:r>
                      <a:endParaRPr lang="en-US" sz="1400" b="0" i="0" u="none" strike="noStrike">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X1_3</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dirty="0" smtClean="0">
                          <a:effectLst/>
                          <a:latin typeface="+mn-ea"/>
                          <a:ea typeface="+mn-ea"/>
                        </a:rPr>
                        <a:t>CX2=(X1_3+X1_4+X2_3+X2_4)/4</a:t>
                      </a:r>
                      <a:endParaRPr lang="en-US" altLang="ja-JP" sz="1400" b="0" i="0" u="none" strike="noStrike" dirty="0" smtClean="0">
                        <a:solidFill>
                          <a:srgbClr val="000000"/>
                        </a:solidFill>
                        <a:effectLst/>
                        <a:latin typeface="+mn-ea"/>
                        <a:ea typeface="+mn-ea"/>
                      </a:endParaRPr>
                    </a:p>
                    <a:p>
                      <a:pPr algn="ctr" fontAlgn="ct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786423327"/>
                  </a:ext>
                </a:extLst>
              </a:tr>
              <a:tr h="341573">
                <a:tc vMerge="1">
                  <a:txBody>
                    <a:bodyPr/>
                    <a:lstStyle/>
                    <a:p>
                      <a:endParaRPr kumimoji="1" lang="ja-JP" altLang="en-US"/>
                    </a:p>
                  </a:txBody>
                  <a:tcPr/>
                </a:tc>
                <a:tc>
                  <a:txBody>
                    <a:bodyPr/>
                    <a:lstStyle/>
                    <a:p>
                      <a:pPr algn="l" fontAlgn="ctr"/>
                      <a:r>
                        <a:rPr lang="en-US" sz="1400" u="none" strike="noStrike">
                          <a:effectLst/>
                          <a:latin typeface="+mn-ea"/>
                          <a:ea typeface="+mn-ea"/>
                        </a:rPr>
                        <a:t>N1_4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760409714"/>
                  </a:ext>
                </a:extLst>
              </a:tr>
              <a:tr h="341573">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N2_3</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X2_3</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3689440096"/>
                  </a:ext>
                </a:extLst>
              </a:tr>
              <a:tr h="349904">
                <a:tc vMerge="1">
                  <a:txBody>
                    <a:bodyPr/>
                    <a:lstStyle/>
                    <a:p>
                      <a:endParaRPr kumimoji="1" lang="ja-JP" altLang="en-US"/>
                    </a:p>
                  </a:txBody>
                  <a:tcPr/>
                </a:tc>
                <a:tc>
                  <a:txBody>
                    <a:bodyPr/>
                    <a:lstStyle/>
                    <a:p>
                      <a:pPr algn="l" fontAlgn="ctr"/>
                      <a:r>
                        <a:rPr lang="en-US" sz="1400" u="none" strike="noStrike">
                          <a:effectLst/>
                          <a:latin typeface="+mn-ea"/>
                          <a:ea typeface="+mn-ea"/>
                        </a:rPr>
                        <a:t>N2_4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3405629247"/>
                  </a:ext>
                </a:extLst>
              </a:tr>
            </a:tbl>
          </a:graphicData>
        </a:graphic>
      </p:graphicFrame>
      <p:sp>
        <p:nvSpPr>
          <p:cNvPr id="22" name="テキスト ボックス 21"/>
          <p:cNvSpPr txBox="1"/>
          <p:nvPr/>
        </p:nvSpPr>
        <p:spPr>
          <a:xfrm>
            <a:off x="4411760" y="5445131"/>
            <a:ext cx="365760" cy="923330"/>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smtClean="0"/>
              <a:t>・</a:t>
            </a:r>
            <a:endParaRPr lang="en-US" altLang="ja-JP" dirty="0" smtClean="0"/>
          </a:p>
          <a:p>
            <a:r>
              <a:rPr lang="ja-JP" altLang="en-US" dirty="0" smtClean="0"/>
              <a:t>・</a:t>
            </a:r>
            <a:endParaRPr kumimoji="1" lang="ja-JP" altLang="en-US" dirty="0"/>
          </a:p>
        </p:txBody>
      </p:sp>
      <p:sp>
        <p:nvSpPr>
          <p:cNvPr id="24" name="テキスト ボックス 23"/>
          <p:cNvSpPr txBox="1"/>
          <p:nvPr/>
        </p:nvSpPr>
        <p:spPr>
          <a:xfrm>
            <a:off x="4141213" y="1965208"/>
            <a:ext cx="716437" cy="369332"/>
          </a:xfrm>
          <a:prstGeom prst="rect">
            <a:avLst/>
          </a:prstGeom>
          <a:noFill/>
        </p:spPr>
        <p:txBody>
          <a:bodyPr wrap="square" rtlCol="0">
            <a:spAutoFit/>
          </a:bodyPr>
          <a:lstStyle/>
          <a:p>
            <a:r>
              <a:rPr kumimoji="1" lang="en-US" altLang="ja-JP" dirty="0" smtClean="0"/>
              <a:t>Step1</a:t>
            </a:r>
            <a:endParaRPr kumimoji="1" lang="ja-JP" altLang="en-US" dirty="0"/>
          </a:p>
        </p:txBody>
      </p:sp>
      <p:cxnSp>
        <p:nvCxnSpPr>
          <p:cNvPr id="27" name="直線矢印コネクタ 26"/>
          <p:cNvCxnSpPr>
            <a:endCxn id="28" idx="1"/>
          </p:cNvCxnSpPr>
          <p:nvPr/>
        </p:nvCxnSpPr>
        <p:spPr>
          <a:xfrm>
            <a:off x="1202358" y="1948717"/>
            <a:ext cx="6405726" cy="10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608084" y="1805250"/>
            <a:ext cx="1159497" cy="307777"/>
          </a:xfrm>
          <a:prstGeom prst="rect">
            <a:avLst/>
          </a:prstGeom>
          <a:noFill/>
        </p:spPr>
        <p:txBody>
          <a:bodyPr wrap="square" rtlCol="0">
            <a:spAutoFit/>
          </a:bodyPr>
          <a:lstStyle/>
          <a:p>
            <a:r>
              <a:rPr lang="ja-JP" altLang="en-US" sz="1400" dirty="0"/>
              <a:t>算出</a:t>
            </a:r>
            <a:r>
              <a:rPr lang="ja-JP" altLang="en-US" sz="1400" dirty="0" smtClean="0"/>
              <a:t>の流れ</a:t>
            </a:r>
            <a:endParaRPr kumimoji="1" lang="ja-JP" altLang="en-US" sz="1400" dirty="0"/>
          </a:p>
        </p:txBody>
      </p:sp>
      <p:sp>
        <p:nvSpPr>
          <p:cNvPr id="31" name="テキスト ボックス 30"/>
          <p:cNvSpPr txBox="1"/>
          <p:nvPr/>
        </p:nvSpPr>
        <p:spPr>
          <a:xfrm>
            <a:off x="5009615" y="1969781"/>
            <a:ext cx="716437" cy="369332"/>
          </a:xfrm>
          <a:prstGeom prst="rect">
            <a:avLst/>
          </a:prstGeom>
          <a:noFill/>
        </p:spPr>
        <p:txBody>
          <a:bodyPr wrap="square" rtlCol="0">
            <a:spAutoFit/>
          </a:bodyPr>
          <a:lstStyle/>
          <a:p>
            <a:r>
              <a:rPr kumimoji="1" lang="en-US" altLang="ja-JP" dirty="0" smtClean="0"/>
              <a:t>Step2</a:t>
            </a:r>
            <a:endParaRPr kumimoji="1" lang="ja-JP" altLang="en-US" dirty="0"/>
          </a:p>
        </p:txBody>
      </p:sp>
      <p:sp>
        <p:nvSpPr>
          <p:cNvPr id="32" name="テキスト ボックス 31"/>
          <p:cNvSpPr txBox="1"/>
          <p:nvPr/>
        </p:nvSpPr>
        <p:spPr>
          <a:xfrm>
            <a:off x="8051144" y="5101346"/>
            <a:ext cx="716437" cy="369332"/>
          </a:xfrm>
          <a:prstGeom prst="rect">
            <a:avLst/>
          </a:prstGeom>
          <a:noFill/>
        </p:spPr>
        <p:txBody>
          <a:bodyPr wrap="square" rtlCol="0">
            <a:spAutoFit/>
          </a:bodyPr>
          <a:lstStyle/>
          <a:p>
            <a:r>
              <a:rPr kumimoji="1" lang="en-US" altLang="ja-JP" dirty="0" smtClean="0"/>
              <a:t>Step3</a:t>
            </a:r>
            <a:endParaRPr kumimoji="1" lang="ja-JP" altLang="en-US" dirty="0"/>
          </a:p>
        </p:txBody>
      </p:sp>
      <p:sp>
        <p:nvSpPr>
          <p:cNvPr id="37" name="円弧 36"/>
          <p:cNvSpPr/>
          <p:nvPr/>
        </p:nvSpPr>
        <p:spPr>
          <a:xfrm>
            <a:off x="3930563" y="2745881"/>
            <a:ext cx="693412" cy="2634580"/>
          </a:xfrm>
          <a:prstGeom prst="arc">
            <a:avLst>
              <a:gd name="adj1" fmla="val 16226069"/>
              <a:gd name="adj2" fmla="val 53879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9" name="直線矢印コネクタ 38"/>
          <p:cNvCxnSpPr>
            <a:stCxn id="24" idx="3"/>
          </p:cNvCxnSpPr>
          <p:nvPr/>
        </p:nvCxnSpPr>
        <p:spPr>
          <a:xfrm flipH="1">
            <a:off x="4691013" y="2149874"/>
            <a:ext cx="166637" cy="1674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楕円 45"/>
          <p:cNvSpPr/>
          <p:nvPr/>
        </p:nvSpPr>
        <p:spPr>
          <a:xfrm>
            <a:off x="5168766" y="3033754"/>
            <a:ext cx="2302501" cy="5931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a:stCxn id="31" idx="3"/>
          </p:cNvCxnSpPr>
          <p:nvPr/>
        </p:nvCxnSpPr>
        <p:spPr>
          <a:xfrm>
            <a:off x="5726052" y="2154447"/>
            <a:ext cx="41949" cy="832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円弧 49"/>
          <p:cNvSpPr/>
          <p:nvPr/>
        </p:nvSpPr>
        <p:spPr>
          <a:xfrm>
            <a:off x="6987941" y="2987211"/>
            <a:ext cx="683310" cy="2239307"/>
          </a:xfrm>
          <a:prstGeom prst="arc">
            <a:avLst>
              <a:gd name="adj1" fmla="val 16321860"/>
              <a:gd name="adj2" fmla="val 53879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1" name="直線矢印コネクタ 50"/>
          <p:cNvCxnSpPr>
            <a:stCxn id="32" idx="1"/>
          </p:cNvCxnSpPr>
          <p:nvPr/>
        </p:nvCxnSpPr>
        <p:spPr>
          <a:xfrm flipH="1" flipV="1">
            <a:off x="7595916" y="4875747"/>
            <a:ext cx="455228" cy="410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四角形吹き出し 64"/>
          <p:cNvSpPr/>
          <p:nvPr/>
        </p:nvSpPr>
        <p:spPr>
          <a:xfrm>
            <a:off x="5033965" y="5720203"/>
            <a:ext cx="3733616" cy="539403"/>
          </a:xfrm>
          <a:prstGeom prst="wedgeRectCallout">
            <a:avLst>
              <a:gd name="adj1" fmla="val -16822"/>
              <a:gd name="adj2" fmla="val -1675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rPr>
              <a:t>地域別正答率</a:t>
            </a:r>
            <a:r>
              <a:rPr kumimoji="1" lang="ja-JP" altLang="en-US" sz="1600" dirty="0" smtClean="0">
                <a:solidFill>
                  <a:srgbClr val="FF0000"/>
                </a:solidFill>
              </a:rPr>
              <a:t>が高い</a:t>
            </a:r>
            <a:r>
              <a:rPr lang="ja-JP" altLang="en-US" sz="1600" dirty="0">
                <a:solidFill>
                  <a:srgbClr val="FF0000"/>
                </a:solidFill>
              </a:rPr>
              <a:t>地域</a:t>
            </a:r>
            <a:endParaRPr kumimoji="1" lang="en-US" altLang="ja-JP" sz="1600" dirty="0" smtClean="0">
              <a:solidFill>
                <a:srgbClr val="FF0000"/>
              </a:solidFill>
            </a:endParaRPr>
          </a:p>
          <a:p>
            <a:r>
              <a:rPr lang="ja-JP" altLang="en-US" sz="1600" dirty="0" smtClean="0">
                <a:solidFill>
                  <a:srgbClr val="FF0000"/>
                </a:solidFill>
              </a:rPr>
              <a:t>＝学習者にと</a:t>
            </a:r>
            <a:r>
              <a:rPr lang="ja-JP" altLang="en-US" sz="1600" dirty="0">
                <a:solidFill>
                  <a:srgbClr val="FF0000"/>
                </a:solidFill>
              </a:rPr>
              <a:t>って</a:t>
            </a:r>
            <a:r>
              <a:rPr lang="ja-JP" altLang="en-US" sz="1600" dirty="0" smtClean="0">
                <a:solidFill>
                  <a:srgbClr val="FF0000"/>
                </a:solidFill>
              </a:rPr>
              <a:t>聞き取りやすい地域</a:t>
            </a:r>
            <a:endParaRPr kumimoji="1" lang="ja-JP" altLang="en-US" sz="1600" dirty="0">
              <a:solidFill>
                <a:srgbClr val="FF0000"/>
              </a:solidFill>
            </a:endParaRPr>
          </a:p>
        </p:txBody>
      </p:sp>
    </p:spTree>
    <p:extLst>
      <p:ext uri="{BB962C8B-B14F-4D97-AF65-F5344CB8AC3E}">
        <p14:creationId xmlns:p14="http://schemas.microsoft.com/office/powerpoint/2010/main" val="176358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3984" y="607630"/>
            <a:ext cx="8188598" cy="1068932"/>
          </a:xfrm>
        </p:spPr>
        <p:txBody>
          <a:bodyPr>
            <a:normAutofit/>
          </a:bodyPr>
          <a:lstStyle/>
          <a:p>
            <a:r>
              <a:rPr lang="ja-JP" altLang="en-US" sz="4400" b="1" dirty="0" smtClean="0"/>
              <a:t>地域推薦機能の概要図</a:t>
            </a:r>
            <a:endParaRPr kumimoji="1" lang="ja-JP" altLang="en-US" sz="4400" dirty="0"/>
          </a:p>
        </p:txBody>
      </p:sp>
      <p:sp>
        <p:nvSpPr>
          <p:cNvPr id="4" name="スライド番号プレースホルダー 3"/>
          <p:cNvSpPr>
            <a:spLocks noGrp="1"/>
          </p:cNvSpPr>
          <p:nvPr>
            <p:ph type="sldNum" sz="quarter" idx="12"/>
          </p:nvPr>
        </p:nvSpPr>
        <p:spPr/>
        <p:txBody>
          <a:bodyPr/>
          <a:lstStyle/>
          <a:p>
            <a:fld id="{C5F8F553-3D15-4212-9060-B053260BF0C7}" type="slidenum">
              <a:rPr lang="ja-JP" altLang="en-US" smtClean="0"/>
              <a:t>12</a:t>
            </a:fld>
            <a:endParaRPr lang="ja-JP" altLang="en-US" dirty="0"/>
          </a:p>
        </p:txBody>
      </p:sp>
      <p:sp>
        <p:nvSpPr>
          <p:cNvPr id="43" name="テキスト ボックス 42"/>
          <p:cNvSpPr txBox="1"/>
          <p:nvPr/>
        </p:nvSpPr>
        <p:spPr>
          <a:xfrm>
            <a:off x="2710605" y="6039514"/>
            <a:ext cx="3950305" cy="276999"/>
          </a:xfrm>
          <a:prstGeom prst="rect">
            <a:avLst/>
          </a:prstGeom>
          <a:noFill/>
        </p:spPr>
        <p:txBody>
          <a:bodyPr wrap="square" rtlCol="0">
            <a:spAutoFit/>
          </a:bodyPr>
          <a:lstStyle/>
          <a:p>
            <a:pPr algn="ctr"/>
            <a:r>
              <a:rPr kumimoji="1" lang="en-US" altLang="ja-JP" sz="1200" dirty="0" smtClean="0"/>
              <a:t>Figure</a:t>
            </a:r>
            <a:r>
              <a:rPr lang="en-US" altLang="ja-JP" sz="1200" dirty="0"/>
              <a:t>5</a:t>
            </a:r>
            <a:r>
              <a:rPr kumimoji="1" lang="en-US" altLang="ja-JP" sz="1200" dirty="0" smtClean="0"/>
              <a:t> </a:t>
            </a:r>
            <a:r>
              <a:rPr lang="ja-JP" altLang="en-US" sz="1200" dirty="0" smtClean="0"/>
              <a:t> 提案システムによる地域推薦機能の概要図</a:t>
            </a:r>
            <a:endParaRPr lang="en-US" altLang="ja-JP" sz="1200" dirty="0" smtClean="0"/>
          </a:p>
        </p:txBody>
      </p:sp>
      <p:pic>
        <p:nvPicPr>
          <p:cNvPr id="29" name="図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768" y="5264084"/>
            <a:ext cx="806972" cy="719057"/>
          </a:xfrm>
          <a:prstGeom prst="rect">
            <a:avLst/>
          </a:prstGeom>
        </p:spPr>
      </p:pic>
      <p:graphicFrame>
        <p:nvGraphicFramePr>
          <p:cNvPr id="30" name="表 29"/>
          <p:cNvGraphicFramePr>
            <a:graphicFrameLocks noGrp="1"/>
          </p:cNvGraphicFramePr>
          <p:nvPr>
            <p:extLst>
              <p:ext uri="{D42A27DB-BD31-4B8C-83A1-F6EECF244321}">
                <p14:modId xmlns:p14="http://schemas.microsoft.com/office/powerpoint/2010/main" val="20796964"/>
              </p:ext>
            </p:extLst>
          </p:nvPr>
        </p:nvGraphicFramePr>
        <p:xfrm>
          <a:off x="1059767" y="2194330"/>
          <a:ext cx="1635307" cy="1202922"/>
        </p:xfrm>
        <a:graphic>
          <a:graphicData uri="http://schemas.openxmlformats.org/drawingml/2006/table">
            <a:tbl>
              <a:tblPr>
                <a:tableStyleId>{5C22544A-7EE6-4342-B048-85BDC9FD1C3A}</a:tableStyleId>
              </a:tblPr>
              <a:tblGrid>
                <a:gridCol w="495266">
                  <a:extLst>
                    <a:ext uri="{9D8B030D-6E8A-4147-A177-3AD203B41FA5}">
                      <a16:colId xmlns:a16="http://schemas.microsoft.com/office/drawing/2014/main" val="3691493879"/>
                    </a:ext>
                  </a:extLst>
                </a:gridCol>
                <a:gridCol w="1140041">
                  <a:extLst>
                    <a:ext uri="{9D8B030D-6E8A-4147-A177-3AD203B41FA5}">
                      <a16:colId xmlns:a16="http://schemas.microsoft.com/office/drawing/2014/main" val="502200716"/>
                    </a:ext>
                  </a:extLst>
                </a:gridCol>
              </a:tblGrid>
              <a:tr h="400974">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a:t>
                      </a:r>
                      <a:r>
                        <a:rPr lang="ja-JP" altLang="en-US" sz="1400" b="1" u="none" strike="noStrike" dirty="0" smtClean="0">
                          <a:solidFill>
                            <a:srgbClr val="FF0000"/>
                          </a:solidFill>
                          <a:effectLst/>
                          <a:latin typeface="+mn-ea"/>
                          <a:ea typeface="+mn-ea"/>
                        </a:rPr>
                        <a:t>正答率</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2359732782"/>
                  </a:ext>
                </a:extLst>
              </a:tr>
              <a:tr h="400974">
                <a:tc>
                  <a:txBody>
                    <a:bodyPr/>
                    <a:lstStyle/>
                    <a:p>
                      <a:pPr algn="l" fontAlgn="ctr"/>
                      <a:r>
                        <a:rPr lang="en-US" sz="1400" u="none" strike="noStrike" dirty="0" smtClean="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Cx1=</a:t>
                      </a:r>
                      <a:r>
                        <a:rPr lang="ja-JP" altLang="en-US" sz="1400" u="none" strike="noStrike" dirty="0" smtClean="0">
                          <a:effectLst/>
                          <a:latin typeface="+mn-ea"/>
                          <a:ea typeface="+mn-ea"/>
                        </a:rPr>
                        <a:t>？？</a:t>
                      </a:r>
                      <a:r>
                        <a:rPr lang="en-US" altLang="ja-JP" sz="1400" u="none" strike="noStrike" dirty="0" smtClean="0">
                          <a:effectLst/>
                          <a:latin typeface="+mn-ea"/>
                          <a:ea typeface="+mn-ea"/>
                        </a:rPr>
                        <a:t>%</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636366839"/>
                  </a:ext>
                </a:extLst>
              </a:tr>
              <a:tr h="400974">
                <a:tc>
                  <a:txBody>
                    <a:bodyPr/>
                    <a:lstStyle/>
                    <a:p>
                      <a:pPr algn="l" fontAlgn="ctr"/>
                      <a:r>
                        <a:rPr lang="en-US" sz="1400" u="none" strike="noStrike" dirty="0" smtClean="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Cx2=</a:t>
                      </a:r>
                      <a:r>
                        <a:rPr lang="ja-JP" altLang="en-US" sz="1400" u="none" strike="noStrike" dirty="0" smtClean="0">
                          <a:effectLst/>
                          <a:latin typeface="+mn-ea"/>
                          <a:ea typeface="+mn-ea"/>
                        </a:rPr>
                        <a:t>？？</a:t>
                      </a:r>
                      <a:r>
                        <a:rPr lang="en-US" altLang="ja-JP" sz="1400" u="none" strike="noStrike" dirty="0" smtClean="0">
                          <a:effectLst/>
                          <a:latin typeface="+mn-ea"/>
                          <a:ea typeface="+mn-ea"/>
                        </a:rPr>
                        <a:t>%</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031324966"/>
                  </a:ext>
                </a:extLst>
              </a:tr>
            </a:tbl>
          </a:graphicData>
        </a:graphic>
      </p:graphicFrame>
      <p:sp>
        <p:nvSpPr>
          <p:cNvPr id="9" name="右矢印 8"/>
          <p:cNvSpPr/>
          <p:nvPr/>
        </p:nvSpPr>
        <p:spPr>
          <a:xfrm>
            <a:off x="2978586" y="2625813"/>
            <a:ext cx="616531" cy="303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p:cNvSpPr/>
          <p:nvPr/>
        </p:nvSpPr>
        <p:spPr>
          <a:xfrm>
            <a:off x="3811260" y="2379236"/>
            <a:ext cx="2816945" cy="705207"/>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地域別正答率の最も高い地域を判定</a:t>
            </a:r>
            <a:endParaRPr kumimoji="1" lang="ja-JP" altLang="en-US" dirty="0"/>
          </a:p>
        </p:txBody>
      </p:sp>
      <p:sp>
        <p:nvSpPr>
          <p:cNvPr id="11" name="テキスト ボックス 10"/>
          <p:cNvSpPr txBox="1"/>
          <p:nvPr/>
        </p:nvSpPr>
        <p:spPr>
          <a:xfrm>
            <a:off x="1574768" y="3354190"/>
            <a:ext cx="365760"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13" name="下矢印 12"/>
          <p:cNvSpPr/>
          <p:nvPr/>
        </p:nvSpPr>
        <p:spPr>
          <a:xfrm>
            <a:off x="5017988" y="3138304"/>
            <a:ext cx="403486" cy="517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判断 13"/>
          <p:cNvSpPr/>
          <p:nvPr/>
        </p:nvSpPr>
        <p:spPr>
          <a:xfrm>
            <a:off x="3166084" y="3711564"/>
            <a:ext cx="4107293" cy="95622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p:txBody>
      </p:sp>
      <p:sp>
        <p:nvSpPr>
          <p:cNvPr id="15" name="テキスト ボックス 14"/>
          <p:cNvSpPr txBox="1"/>
          <p:nvPr/>
        </p:nvSpPr>
        <p:spPr>
          <a:xfrm>
            <a:off x="3955210" y="4018307"/>
            <a:ext cx="2832684" cy="338554"/>
          </a:xfrm>
          <a:prstGeom prst="rect">
            <a:avLst/>
          </a:prstGeom>
          <a:noFill/>
        </p:spPr>
        <p:txBody>
          <a:bodyPr wrap="square" rtlCol="0">
            <a:spAutoFit/>
          </a:bodyPr>
          <a:lstStyle/>
          <a:p>
            <a:r>
              <a:rPr lang="ja-JP" altLang="en-US" sz="1600" dirty="0"/>
              <a:t>地域別</a:t>
            </a:r>
            <a:r>
              <a:rPr lang="ja-JP" altLang="en-US" sz="1600" dirty="0" smtClean="0"/>
              <a:t>正答率</a:t>
            </a:r>
            <a:r>
              <a:rPr lang="en-US" altLang="ja-JP" sz="1600" dirty="0" smtClean="0"/>
              <a:t>(%)</a:t>
            </a:r>
            <a:r>
              <a:rPr lang="ja-JP" altLang="en-US" sz="1600" dirty="0" smtClean="0"/>
              <a:t>＜基準値</a:t>
            </a:r>
            <a:r>
              <a:rPr lang="el-GR" altLang="ja-JP" sz="1600" dirty="0"/>
              <a:t>Θ</a:t>
            </a:r>
          </a:p>
        </p:txBody>
      </p:sp>
      <p:sp>
        <p:nvSpPr>
          <p:cNvPr id="38" name="テキスト ボックス 37"/>
          <p:cNvSpPr txBox="1"/>
          <p:nvPr/>
        </p:nvSpPr>
        <p:spPr>
          <a:xfrm>
            <a:off x="6997980" y="4416147"/>
            <a:ext cx="764575" cy="369332"/>
          </a:xfrm>
          <a:prstGeom prst="rect">
            <a:avLst/>
          </a:prstGeom>
          <a:noFill/>
        </p:spPr>
        <p:txBody>
          <a:bodyPr wrap="square" rtlCol="0">
            <a:spAutoFit/>
          </a:bodyPr>
          <a:lstStyle/>
          <a:p>
            <a:r>
              <a:rPr lang="en-US" altLang="ja-JP" dirty="0" smtClean="0">
                <a:latin typeface="+mj-ea"/>
                <a:ea typeface="+mj-ea"/>
              </a:rPr>
              <a:t>Fals</a:t>
            </a:r>
            <a:r>
              <a:rPr lang="en-US" altLang="ja-JP" dirty="0">
                <a:latin typeface="+mj-ea"/>
                <a:ea typeface="+mj-ea"/>
              </a:rPr>
              <a:t>e</a:t>
            </a:r>
            <a:endParaRPr kumimoji="1" lang="ja-JP" altLang="en-US" dirty="0">
              <a:latin typeface="+mj-ea"/>
              <a:ea typeface="+mj-ea"/>
            </a:endParaRPr>
          </a:p>
        </p:txBody>
      </p:sp>
      <p:sp>
        <p:nvSpPr>
          <p:cNvPr id="42" name="テキスト ボックス 41"/>
          <p:cNvSpPr txBox="1"/>
          <p:nvPr/>
        </p:nvSpPr>
        <p:spPr>
          <a:xfrm>
            <a:off x="2515627" y="3763759"/>
            <a:ext cx="695982" cy="369332"/>
          </a:xfrm>
          <a:prstGeom prst="rect">
            <a:avLst/>
          </a:prstGeom>
          <a:noFill/>
        </p:spPr>
        <p:txBody>
          <a:bodyPr wrap="square" rtlCol="0">
            <a:spAutoFit/>
          </a:bodyPr>
          <a:lstStyle/>
          <a:p>
            <a:r>
              <a:rPr kumimoji="1" lang="en-US" altLang="ja-JP" dirty="0" smtClean="0">
                <a:latin typeface="+mn-ea"/>
              </a:rPr>
              <a:t>True</a:t>
            </a:r>
            <a:endParaRPr kumimoji="1" lang="ja-JP" altLang="en-US" dirty="0">
              <a:latin typeface="+mn-ea"/>
            </a:endParaRPr>
          </a:p>
        </p:txBody>
      </p:sp>
      <p:cxnSp>
        <p:nvCxnSpPr>
          <p:cNvPr id="59" name="カギ線コネクタ 58"/>
          <p:cNvCxnSpPr>
            <a:stCxn id="14" idx="3"/>
            <a:endCxn id="10" idx="3"/>
          </p:cNvCxnSpPr>
          <p:nvPr/>
        </p:nvCxnSpPr>
        <p:spPr>
          <a:xfrm flipH="1" flipV="1">
            <a:off x="6628205" y="2731840"/>
            <a:ext cx="645172" cy="1457836"/>
          </a:xfrm>
          <a:prstGeom prst="bentConnector3">
            <a:avLst>
              <a:gd name="adj1" fmla="val -14355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カギ線コネクタ 96"/>
          <p:cNvCxnSpPr>
            <a:stCxn id="14" idx="1"/>
            <a:endCxn id="103" idx="0"/>
          </p:cNvCxnSpPr>
          <p:nvPr/>
        </p:nvCxnSpPr>
        <p:spPr>
          <a:xfrm rot="10800000" flipV="1">
            <a:off x="1940528" y="4189675"/>
            <a:ext cx="1225556" cy="471139"/>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フローチャート: 代替処理 102"/>
          <p:cNvSpPr/>
          <p:nvPr/>
        </p:nvSpPr>
        <p:spPr>
          <a:xfrm>
            <a:off x="203649" y="4660815"/>
            <a:ext cx="3473757" cy="44184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判定</a:t>
            </a:r>
            <a:r>
              <a:rPr lang="ja-JP" altLang="en-US" dirty="0" smtClean="0">
                <a:solidFill>
                  <a:schemeClr val="tx1"/>
                </a:solidFill>
              </a:rPr>
              <a:t>された地域を学習者に推薦</a:t>
            </a:r>
            <a:endParaRPr kumimoji="1" lang="ja-JP" altLang="en-US" dirty="0"/>
          </a:p>
        </p:txBody>
      </p:sp>
      <p:sp>
        <p:nvSpPr>
          <p:cNvPr id="112" name="テキスト ボックス 111"/>
          <p:cNvSpPr txBox="1"/>
          <p:nvPr/>
        </p:nvSpPr>
        <p:spPr>
          <a:xfrm>
            <a:off x="467989" y="1822496"/>
            <a:ext cx="3461932" cy="369332"/>
          </a:xfrm>
          <a:prstGeom prst="rect">
            <a:avLst/>
          </a:prstGeom>
          <a:noFill/>
        </p:spPr>
        <p:txBody>
          <a:bodyPr wrap="square" rtlCol="0">
            <a:spAutoFit/>
          </a:bodyPr>
          <a:lstStyle/>
          <a:p>
            <a:pPr algn="ctr"/>
            <a:r>
              <a:rPr kumimoji="1" lang="ja-JP" altLang="en-US" dirty="0" smtClean="0"/>
              <a:t>算出した地域別正答率のデータ</a:t>
            </a:r>
            <a:endParaRPr kumimoji="1" lang="ja-JP" altLang="en-US" dirty="0"/>
          </a:p>
        </p:txBody>
      </p:sp>
      <p:sp>
        <p:nvSpPr>
          <p:cNvPr id="113" name="テキスト ボックス 112"/>
          <p:cNvSpPr txBox="1"/>
          <p:nvPr/>
        </p:nvSpPr>
        <p:spPr>
          <a:xfrm>
            <a:off x="1574768" y="5995505"/>
            <a:ext cx="809505" cy="338554"/>
          </a:xfrm>
          <a:prstGeom prst="rect">
            <a:avLst/>
          </a:prstGeom>
          <a:noFill/>
        </p:spPr>
        <p:txBody>
          <a:bodyPr wrap="square" rtlCol="0">
            <a:spAutoFit/>
          </a:bodyPr>
          <a:lstStyle/>
          <a:p>
            <a:r>
              <a:rPr lang="ja-JP" altLang="en-US" sz="1600" dirty="0" smtClean="0"/>
              <a:t>学習者</a:t>
            </a:r>
            <a:endParaRPr lang="en-US" altLang="ja-JP" sz="1600" dirty="0" smtClean="0"/>
          </a:p>
        </p:txBody>
      </p:sp>
      <p:sp>
        <p:nvSpPr>
          <p:cNvPr id="127" name="テキスト ボックス 126"/>
          <p:cNvSpPr txBox="1"/>
          <p:nvPr/>
        </p:nvSpPr>
        <p:spPr>
          <a:xfrm>
            <a:off x="6466445" y="3268619"/>
            <a:ext cx="1785290" cy="646331"/>
          </a:xfrm>
          <a:prstGeom prst="rect">
            <a:avLst/>
          </a:prstGeom>
          <a:noFill/>
        </p:spPr>
        <p:txBody>
          <a:bodyPr wrap="square" rtlCol="0">
            <a:spAutoFit/>
          </a:bodyPr>
          <a:lstStyle/>
          <a:p>
            <a:r>
              <a:rPr lang="en-US" altLang="ja-JP" b="1" dirty="0" smtClean="0"/>
              <a:t>False</a:t>
            </a:r>
            <a:r>
              <a:rPr lang="ja-JP" altLang="en-US" b="1" dirty="0" smtClean="0"/>
              <a:t>判定された地域を除外</a:t>
            </a:r>
            <a:endParaRPr kumimoji="1" lang="ja-JP" altLang="en-US" b="1" dirty="0"/>
          </a:p>
        </p:txBody>
      </p:sp>
      <p:sp>
        <p:nvSpPr>
          <p:cNvPr id="161" name="円形吹き出し 160"/>
          <p:cNvSpPr/>
          <p:nvPr/>
        </p:nvSpPr>
        <p:spPr>
          <a:xfrm>
            <a:off x="2553305" y="5301137"/>
            <a:ext cx="2080827" cy="658483"/>
          </a:xfrm>
          <a:prstGeom prst="wedgeEllipseCallout">
            <a:avLst>
              <a:gd name="adj1" fmla="val -62505"/>
              <a:gd name="adj2" fmla="val -7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Tree>
    <p:extLst>
      <p:ext uri="{BB962C8B-B14F-4D97-AF65-F5344CB8AC3E}">
        <p14:creationId xmlns:p14="http://schemas.microsoft.com/office/powerpoint/2010/main" val="14980029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5014" y="534847"/>
            <a:ext cx="7747166" cy="1131001"/>
          </a:xfrm>
        </p:spPr>
        <p:txBody>
          <a:bodyPr>
            <a:normAutofit/>
          </a:bodyPr>
          <a:lstStyle/>
          <a:p>
            <a:r>
              <a:rPr lang="ja-JP" altLang="en-US" sz="4400" b="1" dirty="0" smtClean="0"/>
              <a:t>音声</a:t>
            </a:r>
            <a:r>
              <a:rPr lang="ja-JP" altLang="en-US" sz="4400" b="1" dirty="0"/>
              <a:t>別</a:t>
            </a:r>
            <a:r>
              <a:rPr lang="ja-JP" altLang="en-US" sz="4400" b="1" dirty="0" smtClean="0"/>
              <a:t>正答率の算出</a:t>
            </a:r>
            <a:r>
              <a:rPr lang="ja-JP" altLang="en-US" sz="4400" b="1" dirty="0"/>
              <a:t>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774F255-C468-4161-913B-38CC529FD7EC}" type="slidenum">
              <a:rPr lang="ja-JP" altLang="en-US" smtClean="0"/>
              <a:t>13</a:t>
            </a:fld>
            <a:endParaRPr lang="ja-JP" altLang="en-US" dirty="0"/>
          </a:p>
        </p:txBody>
      </p:sp>
      <p:sp>
        <p:nvSpPr>
          <p:cNvPr id="8" name="コンテンツ プレースホルダー 2"/>
          <p:cNvSpPr txBox="1">
            <a:spLocks/>
          </p:cNvSpPr>
          <p:nvPr/>
        </p:nvSpPr>
        <p:spPr>
          <a:xfrm>
            <a:off x="865562" y="2078182"/>
            <a:ext cx="7543801" cy="348020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altLang="ja-JP" dirty="0" smtClean="0"/>
              <a:t>DB</a:t>
            </a:r>
            <a:r>
              <a:rPr lang="ja-JP" altLang="en-US" dirty="0" err="1" smtClean="0"/>
              <a:t>に登</a:t>
            </a:r>
            <a:r>
              <a:rPr lang="ja-JP" altLang="en-US" dirty="0" smtClean="0"/>
              <a:t>録されている問題を元に，指定個数の空欄をランダムな箇所に持つ穴埋め問題を生成</a:t>
            </a:r>
            <a:r>
              <a:rPr lang="en-US" altLang="ja-JP" dirty="0" smtClean="0"/>
              <a:t>(</a:t>
            </a:r>
            <a:r>
              <a:rPr lang="ja-JP" altLang="en-US" dirty="0" smtClean="0"/>
              <a:t>空欄は，</a:t>
            </a:r>
            <a:r>
              <a:rPr lang="en-US" altLang="ja-JP" dirty="0" smtClean="0"/>
              <a:t>1.</a:t>
            </a:r>
            <a:r>
              <a:rPr lang="ja-JP" altLang="en-US" dirty="0" smtClean="0"/>
              <a:t>全空欄，</a:t>
            </a:r>
            <a:r>
              <a:rPr lang="en-US" altLang="ja-JP" dirty="0" smtClean="0"/>
              <a:t>2.</a:t>
            </a:r>
            <a:r>
              <a:rPr lang="ja-JP" altLang="en-US" dirty="0" smtClean="0"/>
              <a:t>頭文字表示，</a:t>
            </a:r>
            <a:r>
              <a:rPr lang="en-US" altLang="ja-JP" dirty="0" smtClean="0"/>
              <a:t>3.</a:t>
            </a:r>
            <a:r>
              <a:rPr lang="ja-JP" altLang="en-US" dirty="0" smtClean="0"/>
              <a:t>どちらも含む，の三つのオプション選択可能）．</a:t>
            </a:r>
            <a:endParaRPr lang="en-US" altLang="ja-JP" dirty="0" smtClean="0"/>
          </a:p>
          <a:p>
            <a:pPr marL="457200" indent="-457200">
              <a:buFont typeface="+mj-lt"/>
              <a:buAutoNum type="arabicPeriod"/>
            </a:pPr>
            <a:endParaRPr lang="en-US" altLang="ja-JP" sz="1800" dirty="0" smtClean="0"/>
          </a:p>
          <a:p>
            <a:pPr marL="342900" indent="-342900">
              <a:buFont typeface="+mj-lt"/>
              <a:buAutoNum type="arabicPeriod" startAt="2"/>
            </a:pPr>
            <a:r>
              <a:rPr lang="ja-JP" altLang="en-US" sz="1800" dirty="0" smtClean="0"/>
              <a:t>学習者は聞き取れなかった単語の空欄</a:t>
            </a:r>
            <a:r>
              <a:rPr lang="ja-JP" altLang="en-US" sz="1800" dirty="0"/>
              <a:t>箇所を</a:t>
            </a:r>
            <a:r>
              <a:rPr lang="ja-JP" altLang="en-US" sz="1800" dirty="0" smtClean="0"/>
              <a:t>クリック</a:t>
            </a:r>
            <a:r>
              <a:rPr lang="ja-JP" altLang="en-US" sz="1800" dirty="0"/>
              <a:t>．　</a:t>
            </a:r>
            <a:r>
              <a:rPr lang="ja-JP" altLang="en-US" sz="1800" dirty="0" smtClean="0"/>
              <a:t>　　　　　　　　　　　　　　　　　　　　　　　</a:t>
            </a:r>
            <a:r>
              <a:rPr lang="ja-JP" altLang="en-US" sz="1800" dirty="0"/>
              <a:t>　→空欄箇所の単語を</a:t>
            </a:r>
            <a:r>
              <a:rPr lang="ja-JP" altLang="en-US" sz="1800" dirty="0" smtClean="0"/>
              <a:t>表示・空欄</a:t>
            </a:r>
            <a:r>
              <a:rPr lang="ja-JP" altLang="en-US" sz="1800" dirty="0"/>
              <a:t>箇所の単語</a:t>
            </a:r>
            <a:r>
              <a:rPr lang="ja-JP" altLang="en-US" sz="1800" dirty="0" smtClean="0"/>
              <a:t>を</a:t>
            </a:r>
            <a:r>
              <a:rPr lang="en-US" altLang="ja-JP" sz="1800" dirty="0" smtClean="0"/>
              <a:t>DB</a:t>
            </a:r>
            <a:r>
              <a:rPr lang="ja-JP" altLang="en-US" sz="1800" dirty="0" smtClean="0"/>
              <a:t>に</a:t>
            </a:r>
            <a:r>
              <a:rPr lang="ja-JP" altLang="en-US" sz="1800" dirty="0" smtClean="0"/>
              <a:t>聞き取れなかった　</a:t>
            </a:r>
            <a:r>
              <a:rPr lang="ja-JP" altLang="en-US" sz="1800" dirty="0" smtClean="0"/>
              <a:t>単語</a:t>
            </a:r>
            <a:r>
              <a:rPr lang="ja-JP" altLang="en-US" sz="1800" dirty="0"/>
              <a:t>として登録</a:t>
            </a:r>
          </a:p>
          <a:p>
            <a:pPr marL="342900" indent="-342900">
              <a:buFont typeface="+mj-lt"/>
              <a:buAutoNum type="arabicPeriod" startAt="2"/>
            </a:pPr>
            <a:endParaRPr lang="en-US" altLang="ja-JP" sz="1800" dirty="0" smtClean="0"/>
          </a:p>
          <a:p>
            <a:pPr marL="342900" indent="-342900">
              <a:buFont typeface="+mj-lt"/>
              <a:buAutoNum type="arabicPeriod" startAt="2"/>
            </a:pPr>
            <a:r>
              <a:rPr lang="ja-JP" altLang="en-US" sz="1800" dirty="0" smtClean="0"/>
              <a:t>解答を送信→空欄個数</a:t>
            </a:r>
            <a:r>
              <a:rPr lang="en-US" altLang="ja-JP" sz="1800" dirty="0"/>
              <a:t>N</a:t>
            </a:r>
            <a:r>
              <a:rPr lang="ja-JP" altLang="en-US" sz="1800" dirty="0" err="1" smtClean="0"/>
              <a:t>，</a:t>
            </a:r>
            <a:r>
              <a:rPr lang="ja-JP" altLang="en-US" sz="1800" dirty="0" smtClean="0"/>
              <a:t>聞き取れなかった</a:t>
            </a:r>
            <a:r>
              <a:rPr lang="ja-JP" altLang="en-US" sz="1800" dirty="0" smtClean="0"/>
              <a:t>単語</a:t>
            </a:r>
            <a:r>
              <a:rPr lang="ja-JP" altLang="en-US" sz="1800" dirty="0" smtClean="0"/>
              <a:t>数</a:t>
            </a:r>
            <a:r>
              <a:rPr lang="en-US" altLang="ja-JP" sz="1800" dirty="0"/>
              <a:t>F</a:t>
            </a:r>
            <a:r>
              <a:rPr lang="ja-JP" altLang="en-US" sz="1800" dirty="0" smtClean="0"/>
              <a:t>と</a:t>
            </a:r>
            <a:r>
              <a:rPr lang="ja-JP" altLang="en-US" sz="1800" dirty="0" smtClean="0"/>
              <a:t>して　　　　　　　</a:t>
            </a:r>
            <a:r>
              <a:rPr lang="en-US" altLang="ja-JP" sz="1800" b="1" u="sng" dirty="0" smtClean="0"/>
              <a:t>(</a:t>
            </a:r>
            <a:r>
              <a:rPr lang="en-US" altLang="ja-JP" sz="1800" b="1" u="sng" dirty="0" smtClean="0"/>
              <a:t>N-F)/N</a:t>
            </a:r>
            <a:r>
              <a:rPr lang="ja-JP" altLang="en-US" sz="1800" b="1" u="sng" dirty="0" smtClean="0"/>
              <a:t>を正答率</a:t>
            </a:r>
            <a:r>
              <a:rPr lang="ja-JP" altLang="en-US" sz="1600" dirty="0" smtClean="0"/>
              <a:t>．</a:t>
            </a:r>
            <a:endParaRPr lang="ja-JP" altLang="en-US" sz="1600" dirty="0"/>
          </a:p>
          <a:p>
            <a:pPr marL="342900" indent="-342900">
              <a:buFont typeface="+mj-lt"/>
              <a:buAutoNum type="arabicPeriod" startAt="2"/>
            </a:pPr>
            <a:endParaRPr lang="en-US" altLang="ja-JP" sz="1600" dirty="0" smtClean="0"/>
          </a:p>
          <a:p>
            <a:pPr marL="0" indent="0">
              <a:buNone/>
            </a:pPr>
            <a:endParaRPr lang="en-US" altLang="ja-JP" sz="1600" dirty="0"/>
          </a:p>
          <a:p>
            <a:pPr marL="0" indent="0">
              <a:buNone/>
            </a:pPr>
            <a:endParaRPr lang="ja-JP" altLang="en-US" sz="1600" dirty="0"/>
          </a:p>
        </p:txBody>
      </p:sp>
    </p:spTree>
    <p:extLst>
      <p:ext uri="{BB962C8B-B14F-4D97-AF65-F5344CB8AC3E}">
        <p14:creationId xmlns:p14="http://schemas.microsoft.com/office/powerpoint/2010/main" val="486250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2E815AB5-EABA-4E26-A2C3-8F178A1A560B}" type="slidenum">
              <a:rPr lang="ja-JP" altLang="en-US" smtClean="0"/>
              <a:t>14</a:t>
            </a:fld>
            <a:endParaRPr lang="ja-JP" altLang="en-US" dirty="0"/>
          </a:p>
        </p:txBody>
      </p:sp>
      <p:pic>
        <p:nvPicPr>
          <p:cNvPr id="5" name="コンテンツ プレースホルダー 4"/>
          <p:cNvPicPr>
            <a:picLocks noChangeAspect="1"/>
          </p:cNvPicPr>
          <p:nvPr/>
        </p:nvPicPr>
        <p:blipFill rotWithShape="1">
          <a:blip r:embed="rId2"/>
          <a:srcRect l="13799" t="34660" r="46048" b="7976"/>
          <a:stretch/>
        </p:blipFill>
        <p:spPr>
          <a:xfrm>
            <a:off x="169904" y="2174463"/>
            <a:ext cx="5061560" cy="4067598"/>
          </a:xfrm>
          <a:prstGeom prst="rect">
            <a:avLst/>
          </a:prstGeom>
        </p:spPr>
      </p:pic>
      <p:sp>
        <p:nvSpPr>
          <p:cNvPr id="6" name="左矢印 5"/>
          <p:cNvSpPr/>
          <p:nvPr/>
        </p:nvSpPr>
        <p:spPr>
          <a:xfrm rot="10800000">
            <a:off x="3374035" y="3288129"/>
            <a:ext cx="2178352" cy="312909"/>
          </a:xfrm>
          <a:prstGeom prst="leftArrow">
            <a:avLst>
              <a:gd name="adj1" fmla="val 425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217061" y="4081273"/>
            <a:ext cx="1267063" cy="338554"/>
          </a:xfrm>
          <a:prstGeom prst="rect">
            <a:avLst/>
          </a:prstGeom>
          <a:noFill/>
          <a:ln>
            <a:noFill/>
          </a:ln>
        </p:spPr>
        <p:txBody>
          <a:bodyPr wrap="square" rtlCol="0">
            <a:spAutoFit/>
          </a:bodyPr>
          <a:lstStyle/>
          <a:p>
            <a:r>
              <a:rPr lang="ja-JP" altLang="en-US" sz="1600" dirty="0" smtClean="0">
                <a:solidFill>
                  <a:srgbClr val="FF0000"/>
                </a:solidFill>
              </a:rPr>
              <a:t>解答を送信</a:t>
            </a:r>
            <a:endParaRPr lang="en-US" altLang="ja-JP" sz="1600" dirty="0" smtClean="0">
              <a:solidFill>
                <a:srgbClr val="FF0000"/>
              </a:solidFill>
            </a:endParaRPr>
          </a:p>
        </p:txBody>
      </p:sp>
      <p:pic>
        <p:nvPicPr>
          <p:cNvPr id="8" name="図 7"/>
          <p:cNvPicPr>
            <a:picLocks noChangeAspect="1"/>
          </p:cNvPicPr>
          <p:nvPr/>
        </p:nvPicPr>
        <p:blipFill rotWithShape="1">
          <a:blip r:embed="rId3"/>
          <a:srcRect l="6658" t="28843" r="83796" b="63764"/>
          <a:stretch/>
        </p:blipFill>
        <p:spPr>
          <a:xfrm>
            <a:off x="5846584" y="3241226"/>
            <a:ext cx="2637540" cy="689290"/>
          </a:xfrm>
          <a:prstGeom prst="rect">
            <a:avLst/>
          </a:prstGeom>
        </p:spPr>
      </p:pic>
      <p:sp>
        <p:nvSpPr>
          <p:cNvPr id="9" name="テキスト ボックス 8"/>
          <p:cNvSpPr txBox="1"/>
          <p:nvPr/>
        </p:nvSpPr>
        <p:spPr>
          <a:xfrm>
            <a:off x="591086" y="1835909"/>
            <a:ext cx="2472111" cy="338554"/>
          </a:xfrm>
          <a:prstGeom prst="rect">
            <a:avLst/>
          </a:prstGeom>
          <a:noFill/>
        </p:spPr>
        <p:txBody>
          <a:bodyPr wrap="square" rtlCol="0">
            <a:spAutoFit/>
          </a:bodyPr>
          <a:lstStyle/>
          <a:p>
            <a:r>
              <a:rPr lang="en-US" altLang="ja-JP" sz="1600" dirty="0" smtClean="0"/>
              <a:t>Ex</a:t>
            </a:r>
            <a:r>
              <a:rPr lang="ja-JP" altLang="en-US" sz="1600" dirty="0" smtClean="0"/>
              <a:t>）空欄個数</a:t>
            </a:r>
            <a:r>
              <a:rPr lang="en-US" altLang="ja-JP" sz="1600" dirty="0" smtClean="0"/>
              <a:t>10</a:t>
            </a:r>
            <a:r>
              <a:rPr lang="ja-JP" altLang="en-US" sz="1600" dirty="0" smtClean="0"/>
              <a:t>の場合</a:t>
            </a:r>
            <a:endParaRPr kumimoji="1" lang="ja-JP" altLang="en-US" sz="1600" dirty="0"/>
          </a:p>
        </p:txBody>
      </p:sp>
      <p:sp>
        <p:nvSpPr>
          <p:cNvPr id="10" name="テキスト ボックス 9"/>
          <p:cNvSpPr txBox="1"/>
          <p:nvPr/>
        </p:nvSpPr>
        <p:spPr>
          <a:xfrm>
            <a:off x="4042607" y="3677441"/>
            <a:ext cx="1606509" cy="523220"/>
          </a:xfrm>
          <a:prstGeom prst="rect">
            <a:avLst/>
          </a:prstGeom>
          <a:noFill/>
        </p:spPr>
        <p:txBody>
          <a:bodyPr wrap="square" rtlCol="0">
            <a:spAutoFit/>
          </a:bodyPr>
          <a:lstStyle/>
          <a:p>
            <a:r>
              <a:rPr kumimoji="1" lang="ja-JP" altLang="en-US" sz="1400" dirty="0" smtClean="0"/>
              <a:t>聞き取れなかった空欄をクリック</a:t>
            </a:r>
            <a:endParaRPr kumimoji="1" lang="ja-JP" altLang="en-US" sz="1400" dirty="0"/>
          </a:p>
        </p:txBody>
      </p:sp>
      <p:sp>
        <p:nvSpPr>
          <p:cNvPr id="12" name="テキスト ボックス 11"/>
          <p:cNvSpPr txBox="1"/>
          <p:nvPr/>
        </p:nvSpPr>
        <p:spPr>
          <a:xfrm>
            <a:off x="5472690" y="2412401"/>
            <a:ext cx="2936673" cy="584775"/>
          </a:xfrm>
          <a:prstGeom prst="rect">
            <a:avLst/>
          </a:prstGeom>
          <a:noFill/>
        </p:spPr>
        <p:txBody>
          <a:bodyPr wrap="square" rtlCol="0">
            <a:spAutoFit/>
          </a:bodyPr>
          <a:lstStyle/>
          <a:p>
            <a:r>
              <a:rPr kumimoji="1" lang="ja-JP" altLang="en-US" sz="1600" dirty="0" smtClean="0"/>
              <a:t>空欄箇所の単語</a:t>
            </a:r>
            <a:r>
              <a:rPr lang="ja-JP" altLang="en-US" sz="1600" dirty="0" smtClean="0"/>
              <a:t>（例では</a:t>
            </a:r>
            <a:r>
              <a:rPr lang="en-US" altLang="ja-JP" sz="1600" dirty="0" smtClean="0"/>
              <a:t>this</a:t>
            </a:r>
            <a:r>
              <a:rPr lang="ja-JP" altLang="en-US" sz="1600" dirty="0" smtClean="0"/>
              <a:t>）を</a:t>
            </a:r>
            <a:r>
              <a:rPr lang="en-US" altLang="ja-JP" sz="1600" dirty="0" smtClean="0"/>
              <a:t>DB</a:t>
            </a:r>
            <a:r>
              <a:rPr lang="ja-JP" altLang="en-US" sz="1600" dirty="0" smtClean="0"/>
              <a:t>に登録</a:t>
            </a:r>
            <a:endParaRPr lang="en-US" altLang="ja-JP" sz="1600" dirty="0" smtClean="0"/>
          </a:p>
        </p:txBody>
      </p:sp>
      <p:sp>
        <p:nvSpPr>
          <p:cNvPr id="14" name="テキスト ボックス 13"/>
          <p:cNvSpPr txBox="1"/>
          <p:nvPr/>
        </p:nvSpPr>
        <p:spPr>
          <a:xfrm>
            <a:off x="5552387" y="4714705"/>
            <a:ext cx="3583767" cy="584775"/>
          </a:xfrm>
          <a:prstGeom prst="rect">
            <a:avLst/>
          </a:prstGeom>
          <a:noFill/>
        </p:spPr>
        <p:txBody>
          <a:bodyPr wrap="square" rtlCol="0">
            <a:spAutoFit/>
          </a:bodyPr>
          <a:lstStyle/>
          <a:p>
            <a:r>
              <a:rPr lang="ja-JP" altLang="en-US" sz="1600" dirty="0" smtClean="0"/>
              <a:t>・正答率</a:t>
            </a:r>
            <a:r>
              <a:rPr lang="en-US" altLang="ja-JP" sz="1600" dirty="0" smtClean="0"/>
              <a:t>((10-f)/10)</a:t>
            </a:r>
            <a:r>
              <a:rPr lang="ja-JP" altLang="en-US" sz="1600" dirty="0" smtClean="0"/>
              <a:t>を計算し</a:t>
            </a:r>
            <a:r>
              <a:rPr lang="en-US" altLang="ja-JP" sz="1600" dirty="0" smtClean="0"/>
              <a:t>DB</a:t>
            </a:r>
            <a:r>
              <a:rPr lang="ja-JP" altLang="en-US" sz="1600" dirty="0" smtClean="0"/>
              <a:t>に格納</a:t>
            </a:r>
            <a:endParaRPr lang="en-US" altLang="ja-JP" sz="1600" dirty="0" smtClean="0"/>
          </a:p>
          <a:p>
            <a:r>
              <a:rPr kumimoji="1" lang="ja-JP" altLang="en-US" sz="1600" dirty="0" smtClean="0"/>
              <a:t>・次の問題へ</a:t>
            </a:r>
            <a:endParaRPr kumimoji="1" lang="en-US" altLang="ja-JP" sz="1600" dirty="0" smtClean="0"/>
          </a:p>
        </p:txBody>
      </p:sp>
      <p:sp>
        <p:nvSpPr>
          <p:cNvPr id="15" name="タイトル 1"/>
          <p:cNvSpPr>
            <a:spLocks noGrp="1"/>
          </p:cNvSpPr>
          <p:nvPr>
            <p:ph type="title"/>
          </p:nvPr>
        </p:nvSpPr>
        <p:spPr>
          <a:xfrm>
            <a:off x="822959" y="286604"/>
            <a:ext cx="7840273" cy="1450757"/>
          </a:xfrm>
        </p:spPr>
        <p:txBody>
          <a:bodyPr>
            <a:normAutofit/>
          </a:bodyPr>
          <a:lstStyle/>
          <a:p>
            <a:r>
              <a:rPr lang="ja-JP" altLang="en-US" sz="4400" b="1" dirty="0" smtClean="0"/>
              <a:t>音声</a:t>
            </a:r>
            <a:r>
              <a:rPr lang="ja-JP" altLang="en-US" sz="4400" b="1" dirty="0"/>
              <a:t>別</a:t>
            </a:r>
            <a:r>
              <a:rPr lang="ja-JP" altLang="en-US" sz="4400" b="1" dirty="0" smtClean="0"/>
              <a:t>正答率算出の例</a:t>
            </a:r>
            <a:endParaRPr kumimoji="1" lang="ja-JP" altLang="en-US" sz="4400" b="1" dirty="0"/>
          </a:p>
        </p:txBody>
      </p:sp>
      <p:sp>
        <p:nvSpPr>
          <p:cNvPr id="16" name="下矢印 15"/>
          <p:cNvSpPr/>
          <p:nvPr/>
        </p:nvSpPr>
        <p:spPr>
          <a:xfrm>
            <a:off x="6760450" y="3998370"/>
            <a:ext cx="361151" cy="568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23400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86503" y="2663666"/>
            <a:ext cx="1901952" cy="1274065"/>
          </a:xfrm>
        </p:spPr>
        <p:txBody>
          <a:bodyPr>
            <a:normAutofit/>
          </a:bodyPr>
          <a:lstStyle/>
          <a:p>
            <a:r>
              <a:rPr lang="ja-JP" altLang="en-US" sz="6600" b="1" dirty="0"/>
              <a:t>実験</a:t>
            </a:r>
            <a:endParaRPr kumimoji="1" lang="ja-JP" altLang="en-US" sz="6600" b="1" dirty="0"/>
          </a:p>
        </p:txBody>
      </p:sp>
      <p:sp>
        <p:nvSpPr>
          <p:cNvPr id="4" name="スライド番号プレースホルダー 3"/>
          <p:cNvSpPr>
            <a:spLocks noGrp="1"/>
          </p:cNvSpPr>
          <p:nvPr>
            <p:ph type="sldNum" sz="quarter" idx="12"/>
          </p:nvPr>
        </p:nvSpPr>
        <p:spPr/>
        <p:txBody>
          <a:bodyPr/>
          <a:lstStyle/>
          <a:p>
            <a:fld id="{E1A29B97-B628-49B0-AB99-CB13121E1EB7}" type="slidenum">
              <a:rPr lang="ja-JP" altLang="en-US" smtClean="0"/>
              <a:t>15</a:t>
            </a:fld>
            <a:endParaRPr lang="ja-JP" altLang="en-US" dirty="0"/>
          </a:p>
        </p:txBody>
      </p:sp>
    </p:spTree>
    <p:extLst>
      <p:ext uri="{BB962C8B-B14F-4D97-AF65-F5344CB8AC3E}">
        <p14:creationId xmlns:p14="http://schemas.microsoft.com/office/powerpoint/2010/main" val="2142039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837" y="794088"/>
            <a:ext cx="8130466" cy="918724"/>
          </a:xfrm>
        </p:spPr>
        <p:txBody>
          <a:bodyPr>
            <a:normAutofit/>
          </a:bodyPr>
          <a:lstStyle/>
          <a:p>
            <a:r>
              <a:rPr lang="ja-JP" altLang="en-US" sz="4400" b="1" dirty="0" smtClean="0"/>
              <a:t>実験目的</a:t>
            </a:r>
            <a:endParaRPr kumimoji="1" lang="ja-JP" altLang="en-US" sz="4400" b="1" dirty="0"/>
          </a:p>
        </p:txBody>
      </p:sp>
      <p:sp>
        <p:nvSpPr>
          <p:cNvPr id="3" name="コンテンツ プレースホルダー 2"/>
          <p:cNvSpPr>
            <a:spLocks noGrp="1"/>
          </p:cNvSpPr>
          <p:nvPr>
            <p:ph idx="1"/>
          </p:nvPr>
        </p:nvSpPr>
        <p:spPr>
          <a:xfrm>
            <a:off x="519500" y="1765196"/>
            <a:ext cx="8458803" cy="1430922"/>
          </a:xfrm>
        </p:spPr>
        <p:txBody>
          <a:bodyPr>
            <a:normAutofit/>
          </a:bodyPr>
          <a:lstStyle/>
          <a:p>
            <a:pPr lvl="1">
              <a:buFont typeface="Wingdings" panose="05000000000000000000" pitchFamily="2" charset="2"/>
              <a:buChar char="l"/>
            </a:pPr>
            <a:r>
              <a:rPr lang="ja-JP" altLang="en-US" dirty="0" smtClean="0"/>
              <a:t>提案システムを用いた学習方法 （聞き取りやすい音声の順序で学習する方法）とべースラインとなるシステムによる学習方法（音源の聞き取りやすさを考慮しない順序で学習する方法）とでの，正答率や継続率，学習意識の変化を比較することにより，提案システムの有用性を検証する．</a:t>
            </a:r>
            <a:endParaRPr lang="en-US" altLang="ja-JP" sz="1400" dirty="0" smtClean="0"/>
          </a:p>
        </p:txBody>
      </p:sp>
      <p:sp>
        <p:nvSpPr>
          <p:cNvPr id="4" name="スライド番号プレースホルダー 3"/>
          <p:cNvSpPr>
            <a:spLocks noGrp="1"/>
          </p:cNvSpPr>
          <p:nvPr>
            <p:ph type="sldNum" sz="quarter" idx="12"/>
          </p:nvPr>
        </p:nvSpPr>
        <p:spPr/>
        <p:txBody>
          <a:bodyPr/>
          <a:lstStyle/>
          <a:p>
            <a:fld id="{CC5217AF-A5B1-46D9-8609-D26A3C568E34}" type="slidenum">
              <a:rPr lang="ja-JP" altLang="en-US" smtClean="0"/>
              <a:t>16</a:t>
            </a:fld>
            <a:endParaRPr lang="ja-JP" altLang="en-US" dirty="0"/>
          </a:p>
        </p:txBody>
      </p:sp>
      <p:sp>
        <p:nvSpPr>
          <p:cNvPr id="25" name="テキスト ボックス 24"/>
          <p:cNvSpPr txBox="1"/>
          <p:nvPr/>
        </p:nvSpPr>
        <p:spPr>
          <a:xfrm>
            <a:off x="2896618" y="5993432"/>
            <a:ext cx="3599923" cy="276999"/>
          </a:xfrm>
          <a:prstGeom prst="rect">
            <a:avLst/>
          </a:prstGeom>
          <a:noFill/>
        </p:spPr>
        <p:txBody>
          <a:bodyPr wrap="square" rtlCol="0">
            <a:spAutoFit/>
          </a:bodyPr>
          <a:lstStyle/>
          <a:p>
            <a:pPr algn="ctr"/>
            <a:r>
              <a:rPr kumimoji="1" lang="en-US" altLang="ja-JP" sz="1200" dirty="0" smtClean="0"/>
              <a:t>Figure6 </a:t>
            </a:r>
            <a:r>
              <a:rPr lang="ja-JP" altLang="en-US" sz="1200" dirty="0" smtClean="0"/>
              <a:t> 提案システムによって期待される効果</a:t>
            </a:r>
            <a:endParaRPr kumimoji="1" lang="ja-JP" altLang="en-US" sz="1200" dirty="0"/>
          </a:p>
        </p:txBody>
      </p:sp>
      <p:pic>
        <p:nvPicPr>
          <p:cNvPr id="20"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831" y="3383526"/>
            <a:ext cx="809706" cy="736327"/>
          </a:xfrm>
          <a:prstGeom prst="rect">
            <a:avLst/>
          </a:prstGeom>
        </p:spPr>
      </p:pic>
      <p:sp>
        <p:nvSpPr>
          <p:cNvPr id="21" name="テキスト ボックス 20"/>
          <p:cNvSpPr txBox="1"/>
          <p:nvPr/>
        </p:nvSpPr>
        <p:spPr>
          <a:xfrm>
            <a:off x="3807922" y="4115166"/>
            <a:ext cx="1656223"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27" name="円形吹き出し 26"/>
          <p:cNvSpPr/>
          <p:nvPr/>
        </p:nvSpPr>
        <p:spPr>
          <a:xfrm>
            <a:off x="5437338" y="3337243"/>
            <a:ext cx="2080827" cy="658483"/>
          </a:xfrm>
          <a:prstGeom prst="wedgeEllipseCallout">
            <a:avLst>
              <a:gd name="adj1" fmla="val -62505"/>
              <a:gd name="adj2" fmla="val -7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
        <p:nvSpPr>
          <p:cNvPr id="28" name="テキスト ボックス 27"/>
          <p:cNvSpPr txBox="1"/>
          <p:nvPr/>
        </p:nvSpPr>
        <p:spPr>
          <a:xfrm>
            <a:off x="3434196" y="2938231"/>
            <a:ext cx="244622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学習意識の改善＊</a:t>
            </a:r>
            <a:endParaRPr kumimoji="1" lang="ja-JP" altLang="en-US" sz="2000" b="1" dirty="0">
              <a:solidFill>
                <a:srgbClr val="FF0000"/>
              </a:solidFill>
            </a:endParaRPr>
          </a:p>
        </p:txBody>
      </p:sp>
      <p:sp>
        <p:nvSpPr>
          <p:cNvPr id="30" name="テキスト ボックス 29"/>
          <p:cNvSpPr txBox="1"/>
          <p:nvPr/>
        </p:nvSpPr>
        <p:spPr>
          <a:xfrm>
            <a:off x="5859146" y="4755694"/>
            <a:ext cx="2414384"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向上</a:t>
            </a:r>
            <a:endParaRPr kumimoji="1" lang="ja-JP" altLang="en-US" sz="2000" b="1" dirty="0">
              <a:solidFill>
                <a:srgbClr val="FF0000"/>
              </a:solidFill>
            </a:endParaRPr>
          </a:p>
        </p:txBody>
      </p:sp>
      <p:sp>
        <p:nvSpPr>
          <p:cNvPr id="31" name="円形吹き出し 30"/>
          <p:cNvSpPr/>
          <p:nvPr/>
        </p:nvSpPr>
        <p:spPr>
          <a:xfrm>
            <a:off x="4974537" y="5277086"/>
            <a:ext cx="1662196" cy="585083"/>
          </a:xfrm>
          <a:prstGeom prst="wedgeEllipseCallout">
            <a:avLst>
              <a:gd name="adj1" fmla="val 56784"/>
              <a:gd name="adj2" fmla="val -298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　続けられる</a:t>
            </a:r>
            <a:endParaRPr kumimoji="1" lang="ja-JP" altLang="en-US" sz="1400" dirty="0">
              <a:solidFill>
                <a:schemeClr val="tx1"/>
              </a:solidFill>
            </a:endParaRPr>
          </a:p>
        </p:txBody>
      </p:sp>
      <p:pic>
        <p:nvPicPr>
          <p:cNvPr id="32"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52" y="5188129"/>
            <a:ext cx="799073" cy="726658"/>
          </a:xfrm>
          <a:prstGeom prst="rect">
            <a:avLst/>
          </a:prstGeom>
        </p:spPr>
      </p:pic>
      <p:sp>
        <p:nvSpPr>
          <p:cNvPr id="34" name="テキスト ボックス 33"/>
          <p:cNvSpPr txBox="1"/>
          <p:nvPr/>
        </p:nvSpPr>
        <p:spPr>
          <a:xfrm>
            <a:off x="881598" y="4745755"/>
            <a:ext cx="2925627"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a:t>
            </a:r>
            <a:r>
              <a:rPr lang="ja-JP" altLang="en-US" sz="2000" b="1" dirty="0">
                <a:solidFill>
                  <a:srgbClr val="FF0000"/>
                </a:solidFill>
              </a:rPr>
              <a:t>向上</a:t>
            </a:r>
            <a:endParaRPr kumimoji="1" lang="ja-JP" altLang="en-US" sz="2000" b="1" dirty="0">
              <a:solidFill>
                <a:srgbClr val="FF0000"/>
              </a:solidFill>
            </a:endParaRPr>
          </a:p>
        </p:txBody>
      </p:sp>
      <p:pic>
        <p:nvPicPr>
          <p:cNvPr id="38"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174" y="5224510"/>
            <a:ext cx="766786" cy="697297"/>
          </a:xfrm>
          <a:prstGeom prst="rect">
            <a:avLst/>
          </a:prstGeom>
        </p:spPr>
      </p:pic>
      <p:pic>
        <p:nvPicPr>
          <p:cNvPr id="42" name="図 41"/>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2862999" y="5284317"/>
            <a:ext cx="610467" cy="630470"/>
          </a:xfrm>
          <a:prstGeom prst="rect">
            <a:avLst/>
          </a:prstGeom>
        </p:spPr>
      </p:pic>
      <p:sp>
        <p:nvSpPr>
          <p:cNvPr id="47" name="円形吹き出し 46"/>
          <p:cNvSpPr/>
          <p:nvPr/>
        </p:nvSpPr>
        <p:spPr>
          <a:xfrm>
            <a:off x="200181" y="5329704"/>
            <a:ext cx="1787782" cy="585083"/>
          </a:xfrm>
          <a:prstGeom prst="wedgeEllipseCallout">
            <a:avLst>
              <a:gd name="adj1" fmla="val 54068"/>
              <a:gd name="adj2" fmla="val -4119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テスト</a:t>
            </a:r>
            <a:r>
              <a:rPr lang="ja-JP" altLang="en-US" sz="1400" dirty="0" smtClean="0">
                <a:solidFill>
                  <a:schemeClr val="tx1"/>
                </a:solidFill>
              </a:rPr>
              <a:t>の点が上がった！</a:t>
            </a:r>
            <a:endParaRPr lang="en-US" altLang="ja-JP" sz="1400" dirty="0" smtClean="0">
              <a:solidFill>
                <a:schemeClr val="tx1"/>
              </a:solidFill>
            </a:endParaRPr>
          </a:p>
        </p:txBody>
      </p:sp>
      <p:sp>
        <p:nvSpPr>
          <p:cNvPr id="48" name="左矢印 47"/>
          <p:cNvSpPr/>
          <p:nvPr/>
        </p:nvSpPr>
        <p:spPr>
          <a:xfrm rot="13101244">
            <a:off x="5690024" y="4106148"/>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左矢印 48"/>
          <p:cNvSpPr/>
          <p:nvPr/>
        </p:nvSpPr>
        <p:spPr>
          <a:xfrm>
            <a:off x="4449053" y="4776737"/>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左矢印 49"/>
          <p:cNvSpPr/>
          <p:nvPr/>
        </p:nvSpPr>
        <p:spPr>
          <a:xfrm rot="8309425">
            <a:off x="2622660" y="4012841"/>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3080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527774"/>
            <a:ext cx="7543800" cy="1209586"/>
          </a:xfrm>
        </p:spPr>
        <p:txBody>
          <a:bodyPr>
            <a:normAutofit/>
          </a:bodyPr>
          <a:lstStyle/>
          <a:p>
            <a:r>
              <a:rPr kumimoji="1" lang="ja-JP" altLang="en-US" sz="4400" b="1" dirty="0" smtClean="0"/>
              <a:t>被験者</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71F26915-1E4A-4514-B571-AAE58E37666B}" type="slidenum">
              <a:rPr lang="ja-JP" altLang="en-US" smtClean="0"/>
              <a:t>17</a:t>
            </a:fld>
            <a:endParaRPr lang="ja-JP" altLang="en-US" dirty="0"/>
          </a:p>
        </p:txBody>
      </p:sp>
      <p:sp>
        <p:nvSpPr>
          <p:cNvPr id="5" name="テキスト ボックス 4"/>
          <p:cNvSpPr txBox="1"/>
          <p:nvPr/>
        </p:nvSpPr>
        <p:spPr>
          <a:xfrm>
            <a:off x="3154677" y="2250139"/>
            <a:ext cx="2410118" cy="338554"/>
          </a:xfrm>
          <a:prstGeom prst="rect">
            <a:avLst/>
          </a:prstGeom>
          <a:noFill/>
        </p:spPr>
        <p:txBody>
          <a:bodyPr wrap="square" rtlCol="0">
            <a:spAutoFit/>
          </a:bodyPr>
          <a:lstStyle/>
          <a:p>
            <a:pPr algn="ctr"/>
            <a:r>
              <a:rPr kumimoji="1" lang="ja-JP" altLang="en-US" sz="1600" dirty="0" smtClean="0"/>
              <a:t>表</a:t>
            </a:r>
            <a:r>
              <a:rPr lang="en-US" altLang="ja-JP" sz="1600" dirty="0"/>
              <a:t>1</a:t>
            </a:r>
            <a:r>
              <a:rPr kumimoji="1" lang="ja-JP" altLang="en-US" sz="1600" dirty="0" smtClean="0"/>
              <a:t>　被験者一覧</a:t>
            </a:r>
            <a:endParaRPr kumimoji="1" lang="ja-JP" altLang="en-US" sz="1600" dirty="0"/>
          </a:p>
        </p:txBody>
      </p:sp>
      <p:graphicFrame>
        <p:nvGraphicFramePr>
          <p:cNvPr id="8" name="表 7"/>
          <p:cNvGraphicFramePr>
            <a:graphicFrameLocks noGrp="1"/>
          </p:cNvGraphicFramePr>
          <p:nvPr>
            <p:extLst>
              <p:ext uri="{D42A27DB-BD31-4B8C-83A1-F6EECF244321}">
                <p14:modId xmlns:p14="http://schemas.microsoft.com/office/powerpoint/2010/main" val="1477473043"/>
              </p:ext>
            </p:extLst>
          </p:nvPr>
        </p:nvGraphicFramePr>
        <p:xfrm>
          <a:off x="1103514" y="2671823"/>
          <a:ext cx="7263246" cy="3101791"/>
        </p:xfrm>
        <a:graphic>
          <a:graphicData uri="http://schemas.openxmlformats.org/drawingml/2006/table">
            <a:tbl>
              <a:tblPr/>
              <a:tblGrid>
                <a:gridCol w="1130525">
                  <a:extLst>
                    <a:ext uri="{9D8B030D-6E8A-4147-A177-3AD203B41FA5}">
                      <a16:colId xmlns:a16="http://schemas.microsoft.com/office/drawing/2014/main" val="208075517"/>
                    </a:ext>
                  </a:extLst>
                </a:gridCol>
                <a:gridCol w="1533182">
                  <a:extLst>
                    <a:ext uri="{9D8B030D-6E8A-4147-A177-3AD203B41FA5}">
                      <a16:colId xmlns:a16="http://schemas.microsoft.com/office/drawing/2014/main" val="3673593338"/>
                    </a:ext>
                  </a:extLst>
                </a:gridCol>
                <a:gridCol w="1285391">
                  <a:extLst>
                    <a:ext uri="{9D8B030D-6E8A-4147-A177-3AD203B41FA5}">
                      <a16:colId xmlns:a16="http://schemas.microsoft.com/office/drawing/2014/main" val="4187080414"/>
                    </a:ext>
                  </a:extLst>
                </a:gridCol>
                <a:gridCol w="1672023">
                  <a:extLst>
                    <a:ext uri="{9D8B030D-6E8A-4147-A177-3AD203B41FA5}">
                      <a16:colId xmlns:a16="http://schemas.microsoft.com/office/drawing/2014/main" val="2439768430"/>
                    </a:ext>
                  </a:extLst>
                </a:gridCol>
                <a:gridCol w="1642125">
                  <a:extLst>
                    <a:ext uri="{9D8B030D-6E8A-4147-A177-3AD203B41FA5}">
                      <a16:colId xmlns:a16="http://schemas.microsoft.com/office/drawing/2014/main" val="3863953652"/>
                    </a:ext>
                  </a:extLst>
                </a:gridCol>
              </a:tblGrid>
              <a:tr h="443113">
                <a:tc gridSpan="5">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被験者</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1588046"/>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職種</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出身国</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人数</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留学経験あり</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留学経験なし</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1362695"/>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172255"/>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4225673"/>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911416"/>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025262"/>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439204"/>
                  </a:ext>
                </a:extLst>
              </a:tr>
            </a:tbl>
          </a:graphicData>
        </a:graphic>
      </p:graphicFrame>
    </p:spTree>
    <p:extLst>
      <p:ext uri="{BB962C8B-B14F-4D97-AF65-F5344CB8AC3E}">
        <p14:creationId xmlns:p14="http://schemas.microsoft.com/office/powerpoint/2010/main" val="9900895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4226" y="885566"/>
            <a:ext cx="8127166" cy="873813"/>
          </a:xfrm>
        </p:spPr>
        <p:txBody>
          <a:bodyPr>
            <a:normAutofit/>
          </a:bodyPr>
          <a:lstStyle/>
          <a:p>
            <a:r>
              <a:rPr lang="ja-JP" altLang="en-US" sz="4400" b="1" dirty="0" smtClean="0">
                <a:latin typeface="+mj-ea"/>
              </a:rPr>
              <a:t>実験システム </a:t>
            </a:r>
            <a:endParaRPr kumimoji="1" lang="ja-JP" altLang="en-US" sz="4400" b="1" dirty="0">
              <a:latin typeface="+mj-ea"/>
            </a:endParaRPr>
          </a:p>
        </p:txBody>
      </p:sp>
      <p:sp>
        <p:nvSpPr>
          <p:cNvPr id="4" name="スライド番号プレースホルダー 3"/>
          <p:cNvSpPr>
            <a:spLocks noGrp="1"/>
          </p:cNvSpPr>
          <p:nvPr>
            <p:ph type="sldNum" sz="quarter" idx="12"/>
          </p:nvPr>
        </p:nvSpPr>
        <p:spPr/>
        <p:txBody>
          <a:bodyPr/>
          <a:lstStyle/>
          <a:p>
            <a:fld id="{CE6ABED4-9E9B-49E6-8436-4D94B9F47195}" type="slidenum">
              <a:rPr lang="ja-JP" altLang="en-US" smtClean="0"/>
              <a:t>18</a:t>
            </a:fld>
            <a:endParaRPr lang="ja-JP" altLang="en-US" dirty="0"/>
          </a:p>
        </p:txBody>
      </p:sp>
      <p:sp>
        <p:nvSpPr>
          <p:cNvPr id="6" name="コンテンツ プレースホルダー 5"/>
          <p:cNvSpPr>
            <a:spLocks noGrp="1"/>
          </p:cNvSpPr>
          <p:nvPr>
            <p:ph idx="1"/>
          </p:nvPr>
        </p:nvSpPr>
        <p:spPr>
          <a:xfrm>
            <a:off x="865563" y="1825001"/>
            <a:ext cx="7985829" cy="4452671"/>
          </a:xfrm>
        </p:spPr>
        <p:txBody>
          <a:bodyPr>
            <a:normAutofit/>
          </a:bodyPr>
          <a:lstStyle/>
          <a:p>
            <a:pPr>
              <a:buFont typeface="Wingdings" panose="05000000000000000000" pitchFamily="2" charset="2"/>
              <a:buChar char="l"/>
            </a:pPr>
            <a:r>
              <a:rPr lang="ja-JP" altLang="en-US" sz="2200" dirty="0" smtClean="0"/>
              <a:t>音源</a:t>
            </a:r>
            <a:endParaRPr lang="en-US" altLang="ja-JP" sz="2200" dirty="0" smtClean="0"/>
          </a:p>
          <a:p>
            <a:pPr marL="201168" lvl="1" indent="0">
              <a:buNone/>
            </a:pPr>
            <a:r>
              <a:rPr lang="ja-JP" altLang="en-US" sz="1900" dirty="0" smtClean="0"/>
              <a:t>→集めた</a:t>
            </a:r>
            <a:r>
              <a:rPr lang="en-US" altLang="ja-JP" sz="1900" dirty="0" smtClean="0"/>
              <a:t>3</a:t>
            </a:r>
            <a:r>
              <a:rPr lang="ja-JP" altLang="en-US" sz="1900" dirty="0" smtClean="0"/>
              <a:t>か国分の音声</a:t>
            </a:r>
            <a:endParaRPr lang="ja-JP" altLang="en-US" sz="1900" dirty="0"/>
          </a:p>
          <a:p>
            <a:pPr lvl="1">
              <a:buFont typeface="Wingdings" panose="05000000000000000000" pitchFamily="2" charset="2"/>
              <a:buChar char="l"/>
            </a:pPr>
            <a:endParaRPr kumimoji="1" lang="ja-JP" altLang="en-US" b="1" dirty="0"/>
          </a:p>
        </p:txBody>
      </p:sp>
      <p:pic>
        <p:nvPicPr>
          <p:cNvPr id="25" name="図 24"/>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7862408" y="3683221"/>
            <a:ext cx="852045" cy="878041"/>
          </a:xfrm>
          <a:prstGeom prst="rect">
            <a:avLst/>
          </a:prstGeom>
        </p:spPr>
      </p:pic>
      <p:sp>
        <p:nvSpPr>
          <p:cNvPr id="29" name="左矢印 28"/>
          <p:cNvSpPr/>
          <p:nvPr/>
        </p:nvSpPr>
        <p:spPr>
          <a:xfrm rot="10800000">
            <a:off x="7403032" y="4175285"/>
            <a:ext cx="337970" cy="312943"/>
          </a:xfrm>
          <a:prstGeom prst="leftArrow">
            <a:avLst>
              <a:gd name="adj1" fmla="val 52896"/>
              <a:gd name="adj2" fmla="val 379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7974633" y="4568315"/>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44" name="テキスト ボックス 43"/>
          <p:cNvSpPr txBox="1"/>
          <p:nvPr/>
        </p:nvSpPr>
        <p:spPr>
          <a:xfrm>
            <a:off x="3249794" y="2757854"/>
            <a:ext cx="2237974" cy="338554"/>
          </a:xfrm>
          <a:prstGeom prst="rect">
            <a:avLst/>
          </a:prstGeom>
          <a:noFill/>
          <a:ln>
            <a:solidFill>
              <a:schemeClr val="tx1"/>
            </a:solidFill>
          </a:ln>
        </p:spPr>
        <p:txBody>
          <a:bodyPr wrap="square" rtlCol="0">
            <a:spAutoFit/>
          </a:bodyPr>
          <a:lstStyle/>
          <a:p>
            <a:r>
              <a:rPr lang="ja-JP" altLang="en-US" sz="1600" b="1" dirty="0" smtClean="0"/>
              <a:t>ベースラインシステム</a:t>
            </a:r>
            <a:endParaRPr kumimoji="1" lang="ja-JP" altLang="en-US" sz="1600" b="1" dirty="0"/>
          </a:p>
        </p:txBody>
      </p:sp>
      <p:sp>
        <p:nvSpPr>
          <p:cNvPr id="16" name="円柱 15"/>
          <p:cNvSpPr/>
          <p:nvPr/>
        </p:nvSpPr>
        <p:spPr>
          <a:xfrm>
            <a:off x="575392" y="2735178"/>
            <a:ext cx="1395372" cy="766996"/>
          </a:xfrm>
          <a:prstGeom prst="can">
            <a:avLst>
              <a:gd name="adj" fmla="val 2675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問題</a:t>
            </a:r>
            <a:r>
              <a:rPr lang="en-US" altLang="ja-JP" sz="1600" dirty="0" smtClean="0">
                <a:solidFill>
                  <a:schemeClr val="tx1"/>
                </a:solidFill>
              </a:rPr>
              <a:t>DB</a:t>
            </a:r>
            <a:endParaRPr lang="ja-JP" altLang="en-US" sz="1600" dirty="0">
              <a:solidFill>
                <a:schemeClr val="tx1"/>
              </a:solidFill>
            </a:endParaRPr>
          </a:p>
        </p:txBody>
      </p:sp>
      <p:sp>
        <p:nvSpPr>
          <p:cNvPr id="3" name="直方体 2"/>
          <p:cNvSpPr/>
          <p:nvPr/>
        </p:nvSpPr>
        <p:spPr>
          <a:xfrm>
            <a:off x="3209185" y="3410981"/>
            <a:ext cx="1725104" cy="72802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ランダム問題出題機能</a:t>
            </a:r>
            <a:endParaRPr kumimoji="1" lang="ja-JP" altLang="en-US" sz="1600" dirty="0">
              <a:solidFill>
                <a:schemeClr val="tx1"/>
              </a:solidFill>
            </a:endParaRPr>
          </a:p>
        </p:txBody>
      </p:sp>
      <p:sp>
        <p:nvSpPr>
          <p:cNvPr id="18" name="テキスト ボックス 17"/>
          <p:cNvSpPr txBox="1"/>
          <p:nvPr/>
        </p:nvSpPr>
        <p:spPr>
          <a:xfrm>
            <a:off x="2729060" y="6029731"/>
            <a:ext cx="4117498" cy="307777"/>
          </a:xfrm>
          <a:prstGeom prst="rect">
            <a:avLst/>
          </a:prstGeom>
          <a:noFill/>
        </p:spPr>
        <p:txBody>
          <a:bodyPr wrap="square" rtlCol="0">
            <a:spAutoFit/>
          </a:bodyPr>
          <a:lstStyle/>
          <a:p>
            <a:r>
              <a:rPr lang="en-US" altLang="ja-JP" sz="1400" dirty="0" smtClean="0"/>
              <a:t>Figre7</a:t>
            </a:r>
            <a:r>
              <a:rPr lang="ja-JP" altLang="en-US" sz="1400" dirty="0" smtClean="0"/>
              <a:t>　実験における各システムの概要図</a:t>
            </a:r>
            <a:endParaRPr kumimoji="1" lang="ja-JP" altLang="en-US" sz="1400" dirty="0"/>
          </a:p>
        </p:txBody>
      </p:sp>
      <p:sp>
        <p:nvSpPr>
          <p:cNvPr id="20" name="直方体 19"/>
          <p:cNvSpPr/>
          <p:nvPr/>
        </p:nvSpPr>
        <p:spPr>
          <a:xfrm>
            <a:off x="5764372" y="3897167"/>
            <a:ext cx="1431093" cy="726450"/>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穴埋め問題生成</a:t>
            </a:r>
            <a:r>
              <a:rPr kumimoji="1" lang="ja-JP" altLang="en-US" sz="1600" dirty="0" smtClean="0">
                <a:solidFill>
                  <a:schemeClr val="tx1"/>
                </a:solidFill>
              </a:rPr>
              <a:t>機能</a:t>
            </a:r>
            <a:endParaRPr kumimoji="1" lang="ja-JP" altLang="en-US" sz="1600" dirty="0">
              <a:solidFill>
                <a:schemeClr val="tx1"/>
              </a:solidFill>
            </a:endParaRPr>
          </a:p>
        </p:txBody>
      </p:sp>
      <p:sp>
        <p:nvSpPr>
          <p:cNvPr id="21" name="円柱 20"/>
          <p:cNvSpPr/>
          <p:nvPr/>
        </p:nvSpPr>
        <p:spPr>
          <a:xfrm>
            <a:off x="454170" y="5509663"/>
            <a:ext cx="1395372" cy="71478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22" name="直方体 21"/>
          <p:cNvSpPr/>
          <p:nvPr/>
        </p:nvSpPr>
        <p:spPr>
          <a:xfrm>
            <a:off x="311849" y="4422105"/>
            <a:ext cx="1725104" cy="671789"/>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rgbClr val="FF0000"/>
                </a:solidFill>
              </a:rPr>
              <a:t>地域推薦</a:t>
            </a:r>
            <a:r>
              <a:rPr lang="ja-JP" altLang="en-US" sz="1600" dirty="0">
                <a:solidFill>
                  <a:srgbClr val="FF0000"/>
                </a:solidFill>
              </a:rPr>
              <a:t>機能</a:t>
            </a:r>
            <a:endParaRPr kumimoji="1" lang="ja-JP" altLang="en-US" sz="1600" dirty="0">
              <a:solidFill>
                <a:srgbClr val="FF0000"/>
              </a:solidFill>
            </a:endParaRPr>
          </a:p>
        </p:txBody>
      </p:sp>
      <p:sp>
        <p:nvSpPr>
          <p:cNvPr id="5" name="屈折矢印 4"/>
          <p:cNvSpPr/>
          <p:nvPr/>
        </p:nvSpPr>
        <p:spPr>
          <a:xfrm rot="16200000" flipH="1" flipV="1">
            <a:off x="1944453" y="3071279"/>
            <a:ext cx="443785" cy="145639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713751" y="3439343"/>
            <a:ext cx="1467771" cy="307777"/>
          </a:xfrm>
          <a:prstGeom prst="rect">
            <a:avLst/>
          </a:prstGeom>
          <a:noFill/>
        </p:spPr>
        <p:txBody>
          <a:bodyPr wrap="square" rtlCol="0">
            <a:spAutoFit/>
          </a:bodyPr>
          <a:lstStyle/>
          <a:p>
            <a:r>
              <a:rPr kumimoji="1" lang="ja-JP" altLang="en-US" sz="1400" dirty="0" smtClean="0"/>
              <a:t>ランダムを選択</a:t>
            </a:r>
            <a:endParaRPr kumimoji="1" lang="ja-JP" altLang="en-US" sz="1400" dirty="0"/>
          </a:p>
        </p:txBody>
      </p:sp>
      <p:sp>
        <p:nvSpPr>
          <p:cNvPr id="9" name="上下矢印 8"/>
          <p:cNvSpPr/>
          <p:nvPr/>
        </p:nvSpPr>
        <p:spPr>
          <a:xfrm>
            <a:off x="996316" y="5153730"/>
            <a:ext cx="182036" cy="3027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左矢印 31"/>
          <p:cNvSpPr/>
          <p:nvPr/>
        </p:nvSpPr>
        <p:spPr>
          <a:xfrm rot="10800000">
            <a:off x="2260008" y="4628615"/>
            <a:ext cx="661318" cy="2542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1980295" y="5114233"/>
            <a:ext cx="1522989" cy="523220"/>
          </a:xfrm>
          <a:prstGeom prst="rect">
            <a:avLst/>
          </a:prstGeom>
          <a:noFill/>
        </p:spPr>
        <p:txBody>
          <a:bodyPr wrap="square" rtlCol="0">
            <a:spAutoFit/>
          </a:bodyPr>
          <a:lstStyle/>
          <a:p>
            <a:r>
              <a:rPr lang="ja-JP" altLang="en-US" sz="1400" dirty="0" smtClean="0"/>
              <a:t>聞き取りやすい地域を推薦</a:t>
            </a:r>
            <a:endParaRPr kumimoji="1" lang="ja-JP" altLang="en-US" sz="1400" dirty="0"/>
          </a:p>
        </p:txBody>
      </p:sp>
      <p:sp>
        <p:nvSpPr>
          <p:cNvPr id="34" name="テキスト ボックス 33"/>
          <p:cNvSpPr txBox="1"/>
          <p:nvPr/>
        </p:nvSpPr>
        <p:spPr>
          <a:xfrm>
            <a:off x="3014370" y="4706814"/>
            <a:ext cx="1987615" cy="307777"/>
          </a:xfrm>
          <a:prstGeom prst="rect">
            <a:avLst/>
          </a:prstGeom>
          <a:noFill/>
        </p:spPr>
        <p:txBody>
          <a:bodyPr wrap="square" rtlCol="0">
            <a:spAutoFit/>
          </a:bodyPr>
          <a:lstStyle/>
          <a:p>
            <a:r>
              <a:rPr lang="ja-JP" altLang="en-US" sz="1400" dirty="0" smtClean="0"/>
              <a:t>推薦された地域を選択</a:t>
            </a:r>
            <a:endParaRPr kumimoji="1" lang="ja-JP" altLang="en-US" sz="1400" dirty="0"/>
          </a:p>
        </p:txBody>
      </p:sp>
      <p:sp>
        <p:nvSpPr>
          <p:cNvPr id="35" name="左矢印 34"/>
          <p:cNvSpPr/>
          <p:nvPr/>
        </p:nvSpPr>
        <p:spPr>
          <a:xfrm rot="9442974">
            <a:off x="5121612" y="4436970"/>
            <a:ext cx="414633" cy="2485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p:cNvSpPr txBox="1"/>
          <p:nvPr/>
        </p:nvSpPr>
        <p:spPr>
          <a:xfrm>
            <a:off x="3384422" y="5498094"/>
            <a:ext cx="1403387" cy="338554"/>
          </a:xfrm>
          <a:prstGeom prst="rect">
            <a:avLst/>
          </a:prstGeom>
          <a:noFill/>
          <a:ln>
            <a:solidFill>
              <a:schemeClr val="tx1"/>
            </a:solidFill>
          </a:ln>
        </p:spPr>
        <p:txBody>
          <a:bodyPr wrap="square" rtlCol="0">
            <a:spAutoFit/>
          </a:bodyPr>
          <a:lstStyle/>
          <a:p>
            <a:r>
              <a:rPr lang="ja-JP" altLang="en-US" sz="1600" b="1" dirty="0"/>
              <a:t>提案</a:t>
            </a:r>
            <a:r>
              <a:rPr lang="ja-JP" altLang="en-US" sz="1600" b="1" dirty="0" smtClean="0"/>
              <a:t>システム</a:t>
            </a:r>
            <a:endParaRPr kumimoji="1" lang="ja-JP" altLang="en-US" sz="1600" b="1" dirty="0"/>
          </a:p>
        </p:txBody>
      </p:sp>
      <p:sp>
        <p:nvSpPr>
          <p:cNvPr id="45" name="下矢印 44"/>
          <p:cNvSpPr/>
          <p:nvPr/>
        </p:nvSpPr>
        <p:spPr>
          <a:xfrm>
            <a:off x="1033339" y="3577582"/>
            <a:ext cx="237035" cy="6517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左矢印 45"/>
          <p:cNvSpPr/>
          <p:nvPr/>
        </p:nvSpPr>
        <p:spPr>
          <a:xfrm rot="12402304">
            <a:off x="5155575" y="3944753"/>
            <a:ext cx="417421" cy="2104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83138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3672" y="783771"/>
            <a:ext cx="6629034" cy="925353"/>
          </a:xfrm>
        </p:spPr>
        <p:txBody>
          <a:bodyPr>
            <a:normAutofit/>
          </a:bodyPr>
          <a:lstStyle/>
          <a:p>
            <a:r>
              <a:rPr kumimoji="1" lang="ja-JP" altLang="en-US" sz="4400" b="1" dirty="0" smtClean="0"/>
              <a:t>提案システムの評価</a:t>
            </a:r>
            <a:r>
              <a:rPr lang="ja-JP" altLang="en-US" sz="4400" b="1" dirty="0" smtClean="0"/>
              <a:t>方法</a:t>
            </a:r>
            <a:endParaRPr kumimoji="1" lang="ja-JP" altLang="en-US" sz="4400" b="1" dirty="0"/>
          </a:p>
        </p:txBody>
      </p:sp>
      <p:sp>
        <p:nvSpPr>
          <p:cNvPr id="3" name="コンテンツ プレースホルダー 2"/>
          <p:cNvSpPr>
            <a:spLocks noGrp="1"/>
          </p:cNvSpPr>
          <p:nvPr>
            <p:ph idx="1"/>
          </p:nvPr>
        </p:nvSpPr>
        <p:spPr>
          <a:xfrm>
            <a:off x="724415" y="1853348"/>
            <a:ext cx="8224326" cy="3866203"/>
          </a:xfrm>
        </p:spPr>
        <p:txBody>
          <a:bodyPr>
            <a:normAutofit/>
          </a:bodyPr>
          <a:lstStyle/>
          <a:p>
            <a:pPr>
              <a:buFont typeface="Wingdings" panose="05000000000000000000" pitchFamily="2" charset="2"/>
              <a:buChar char="l"/>
            </a:pPr>
            <a:r>
              <a:rPr lang="ja-JP" altLang="en-US" dirty="0" smtClean="0"/>
              <a:t>以下の項目を，ベースラインシステムによる実験結果①と提案システムによる実験結果②とで比較し，②が①を上回ることで，提案システムの有用性を</a:t>
            </a:r>
            <a:r>
              <a:rPr lang="ja-JP" altLang="en-US" dirty="0"/>
              <a:t>示</a:t>
            </a:r>
            <a:r>
              <a:rPr lang="ja-JP" altLang="en-US" dirty="0" smtClean="0"/>
              <a:t>す．</a:t>
            </a:r>
            <a:endParaRPr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評価項目</a:t>
            </a:r>
            <a:endParaRPr lang="en-US" altLang="ja-JP" dirty="0"/>
          </a:p>
          <a:p>
            <a:pPr marL="457200" indent="-457200">
              <a:buFont typeface="+mj-lt"/>
              <a:buAutoNum type="arabicPeriod"/>
            </a:pPr>
            <a:r>
              <a:rPr lang="ja-JP" altLang="en-US" sz="2400" dirty="0" smtClean="0"/>
              <a:t>学習継続率</a:t>
            </a:r>
          </a:p>
          <a:p>
            <a:pPr marL="457200" indent="-457200">
              <a:buFont typeface="+mj-lt"/>
              <a:buAutoNum type="arabicPeriod"/>
            </a:pPr>
            <a:r>
              <a:rPr lang="ja-JP" altLang="en-US" sz="2400" dirty="0" smtClean="0"/>
              <a:t>正答率の</a:t>
            </a:r>
            <a:r>
              <a:rPr lang="ja-JP" altLang="en-US" sz="2400" dirty="0"/>
              <a:t>推移</a:t>
            </a:r>
            <a:endParaRPr lang="en-US" altLang="ja-JP" sz="2400" dirty="0" smtClean="0"/>
          </a:p>
          <a:p>
            <a:pPr marL="457200" indent="-457200">
              <a:buFont typeface="+mj-lt"/>
              <a:buAutoNum type="arabicPeriod"/>
            </a:pPr>
            <a:r>
              <a:rPr lang="ja-JP" altLang="en-US" sz="2400" dirty="0" smtClean="0"/>
              <a:t>学習</a:t>
            </a:r>
            <a:r>
              <a:rPr lang="ja-JP" altLang="en-US" sz="2400" dirty="0"/>
              <a:t>意識</a:t>
            </a:r>
            <a:r>
              <a:rPr lang="ja-JP" altLang="en-US" sz="2400" dirty="0" smtClean="0"/>
              <a:t>の変化</a:t>
            </a:r>
            <a:endParaRPr lang="ja-JP" altLang="en-US" sz="2400" dirty="0"/>
          </a:p>
          <a:p>
            <a:pPr marL="457200" indent="-457200">
              <a:buFont typeface="+mj-lt"/>
              <a:buAutoNum type="arabicPeriod"/>
            </a:pPr>
            <a:endParaRPr lang="ja-JP" altLang="en-US" sz="2400" dirty="0"/>
          </a:p>
          <a:p>
            <a:pPr marL="457200" indent="-457200">
              <a:buFont typeface="+mj-lt"/>
              <a:buAutoNum type="arabicPeriod"/>
            </a:pPr>
            <a:endParaRPr lang="en-US" altLang="ja-JP" sz="2400" dirty="0" smtClean="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19</a:t>
            </a:fld>
            <a:endParaRPr lang="ja-JP" altLang="en-US" dirty="0"/>
          </a:p>
        </p:txBody>
      </p:sp>
    </p:spTree>
    <p:extLst>
      <p:ext uri="{BB962C8B-B14F-4D97-AF65-F5344CB8AC3E}">
        <p14:creationId xmlns:p14="http://schemas.microsoft.com/office/powerpoint/2010/main" val="339991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7201" y="1051114"/>
            <a:ext cx="4581627" cy="682269"/>
          </a:xfrm>
        </p:spPr>
        <p:txBody>
          <a:bodyPr>
            <a:normAutofit fontScale="90000"/>
          </a:bodyPr>
          <a:lstStyle/>
          <a:p>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ja-JP" altLang="en-US" sz="4900" b="1" dirty="0" smtClean="0"/>
              <a:t>研究背景</a:t>
            </a:r>
            <a:r>
              <a:rPr kumimoji="1" lang="ja-JP" altLang="en-US" dirty="0" smtClean="0"/>
              <a:t>　</a:t>
            </a:r>
            <a:endParaRPr kumimoji="1" lang="ja-JP" altLang="en-US" dirty="0"/>
          </a:p>
        </p:txBody>
      </p:sp>
      <p:sp>
        <p:nvSpPr>
          <p:cNvPr id="3" name="コンテンツ プレースホルダー 2"/>
          <p:cNvSpPr>
            <a:spLocks noGrp="1"/>
          </p:cNvSpPr>
          <p:nvPr>
            <p:ph idx="1"/>
          </p:nvPr>
        </p:nvSpPr>
        <p:spPr>
          <a:xfrm>
            <a:off x="515126" y="1839075"/>
            <a:ext cx="8628874" cy="3124811"/>
          </a:xfrm>
        </p:spPr>
        <p:txBody>
          <a:bodyPr>
            <a:normAutofit/>
          </a:bodyPr>
          <a:lstStyle/>
          <a:p>
            <a:pPr marL="651510" indent="-342900">
              <a:buFont typeface="Wingdings" panose="05000000000000000000" pitchFamily="2" charset="2"/>
              <a:buChar char="l"/>
            </a:pPr>
            <a:r>
              <a:rPr lang="ja-JP" altLang="en-US" dirty="0" smtClean="0"/>
              <a:t>大学</a:t>
            </a:r>
            <a:r>
              <a:rPr lang="ja-JP" altLang="en-US" dirty="0"/>
              <a:t>で実施される海外研修での行き先</a:t>
            </a:r>
            <a:r>
              <a:rPr lang="ja-JP" altLang="en-US" dirty="0" smtClean="0"/>
              <a:t>や</a:t>
            </a:r>
            <a:endParaRPr lang="en-US" altLang="ja-JP" dirty="0" smtClean="0"/>
          </a:p>
          <a:p>
            <a:pPr marL="308610" indent="0">
              <a:buNone/>
            </a:pPr>
            <a:r>
              <a:rPr lang="ja-JP" altLang="en-US" dirty="0" smtClean="0"/>
              <a:t>　</a:t>
            </a:r>
            <a:r>
              <a:rPr lang="en-US" altLang="ja-JP" dirty="0" smtClean="0"/>
              <a:t>IT</a:t>
            </a:r>
            <a:r>
              <a:rPr lang="ja-JP" altLang="en-US" dirty="0"/>
              <a:t>企業における提携先と</a:t>
            </a:r>
            <a:r>
              <a:rPr lang="ja-JP" altLang="en-US" dirty="0" smtClean="0"/>
              <a:t>して</a:t>
            </a:r>
            <a:endParaRPr lang="en-US" altLang="ja-JP" dirty="0" smtClean="0"/>
          </a:p>
          <a:p>
            <a:pPr marL="308610" indent="0">
              <a:buNone/>
            </a:pPr>
            <a:r>
              <a:rPr lang="ja-JP" altLang="en-US" dirty="0" smtClean="0"/>
              <a:t>　</a:t>
            </a:r>
            <a:r>
              <a:rPr lang="ja-JP" altLang="en-US" b="1" u="sng" dirty="0" smtClean="0"/>
              <a:t>身近</a:t>
            </a:r>
            <a:r>
              <a:rPr lang="ja-JP" altLang="en-US" b="1" u="sng" dirty="0"/>
              <a:t>なアジアの国々が重要となりつつある</a:t>
            </a:r>
            <a:r>
              <a:rPr lang="ja-JP" altLang="en-US" dirty="0" smtClean="0"/>
              <a:t>．</a:t>
            </a:r>
            <a:endParaRPr lang="en-US" altLang="ja-JP" dirty="0" smtClean="0"/>
          </a:p>
          <a:p>
            <a:pPr marL="308610" indent="0">
              <a:buNone/>
            </a:pPr>
            <a:endParaRPr lang="en-US" altLang="ja-JP" dirty="0" smtClean="0"/>
          </a:p>
          <a:p>
            <a:pPr marL="651510" indent="-342900">
              <a:buFont typeface="Wingdings" panose="05000000000000000000" pitchFamily="2" charset="2"/>
              <a:buChar char="l"/>
            </a:pPr>
            <a:r>
              <a:rPr lang="ja-JP" altLang="en-US" dirty="0" smtClean="0"/>
              <a:t>アジア諸国の人々が話す英語は，英語圏の人々が話す英語と比べて，</a:t>
            </a:r>
            <a:r>
              <a:rPr lang="ja-JP" altLang="en-US" b="1" u="sng" dirty="0" smtClean="0"/>
              <a:t>発音などに違い（特徴）が現れる</a:t>
            </a:r>
            <a:r>
              <a:rPr lang="ja-JP" altLang="en-US" dirty="0" smtClean="0"/>
              <a:t>．</a:t>
            </a:r>
            <a:endParaRPr lang="en-US" altLang="ja-JP" dirty="0" smtClean="0">
              <a:solidFill>
                <a:srgbClr val="FF0000"/>
              </a:solidFill>
            </a:endParaRPr>
          </a:p>
          <a:p>
            <a:pPr marL="308610" indent="0">
              <a:buNone/>
            </a:pPr>
            <a:r>
              <a:rPr lang="ja-JP" altLang="en-US" b="1" dirty="0" smtClean="0">
                <a:solidFill>
                  <a:srgbClr val="FF0000"/>
                </a:solidFill>
              </a:rPr>
              <a:t>　→</a:t>
            </a:r>
            <a:r>
              <a:rPr lang="ja-JP" altLang="en-US" b="1" u="sng" dirty="0" smtClean="0">
                <a:solidFill>
                  <a:srgbClr val="FF0000"/>
                </a:solidFill>
              </a:rPr>
              <a:t>人によって聞き取りやすさ，聞き取りづらさが違う</a:t>
            </a:r>
            <a:r>
              <a:rPr lang="en-US" altLang="ja-JP" b="1" u="sng" dirty="0">
                <a:solidFill>
                  <a:srgbClr val="FF0000"/>
                </a:solidFill>
              </a:rPr>
              <a:t>.</a:t>
            </a:r>
            <a:endParaRPr lang="en-US" altLang="ja-JP" sz="1800" b="1" u="sng" dirty="0">
              <a:solidFill>
                <a:schemeClr val="tx1"/>
              </a:solidFill>
            </a:endParaRPr>
          </a:p>
          <a:p>
            <a:pPr marL="400050"/>
            <a:endParaRPr lang="en-US" altLang="ja-JP" b="1" u="sng" dirty="0"/>
          </a:p>
        </p:txBody>
      </p:sp>
      <p:sp>
        <p:nvSpPr>
          <p:cNvPr id="4" name="スライド番号プレースホルダー 3"/>
          <p:cNvSpPr>
            <a:spLocks noGrp="1"/>
          </p:cNvSpPr>
          <p:nvPr>
            <p:ph type="sldNum" sz="quarter" idx="12"/>
          </p:nvPr>
        </p:nvSpPr>
        <p:spPr>
          <a:xfrm>
            <a:off x="7434288" y="6492875"/>
            <a:ext cx="984019" cy="365125"/>
          </a:xfrm>
        </p:spPr>
        <p:txBody>
          <a:bodyPr/>
          <a:lstStyle/>
          <a:p>
            <a:fld id="{D1F6B530-2EDE-4F4E-B9DE-1A10B0CC768E}" type="slidenum">
              <a:rPr lang="ja-JP" altLang="en-US" smtClean="0"/>
              <a:t>2</a:t>
            </a:fld>
            <a:endParaRPr lang="ja-JP" altLang="en-US" dirty="0"/>
          </a:p>
        </p:txBody>
      </p:sp>
      <p:sp>
        <p:nvSpPr>
          <p:cNvPr id="20" name="コンテンツ プレースホルダー 2"/>
          <p:cNvSpPr txBox="1">
            <a:spLocks/>
          </p:cNvSpPr>
          <p:nvPr/>
        </p:nvSpPr>
        <p:spPr>
          <a:xfrm>
            <a:off x="2000892" y="5014536"/>
            <a:ext cx="5039011" cy="1194675"/>
          </a:xfrm>
          <a:prstGeom prst="rect">
            <a:avLst/>
          </a:prstGeom>
          <a:ln>
            <a:solidFill>
              <a:schemeClr val="accent1"/>
            </a:solidFill>
          </a:ln>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1800" dirty="0" smtClean="0"/>
              <a:t>本研究では，地域独自の発音を</a:t>
            </a:r>
            <a:r>
              <a:rPr lang="ja-JP" altLang="en-US" sz="1800" dirty="0"/>
              <a:t>　</a:t>
            </a:r>
            <a:r>
              <a:rPr lang="ja-JP" altLang="en-US" sz="1800" b="1" u="sng" dirty="0" smtClean="0"/>
              <a:t>「地域発音」</a:t>
            </a:r>
            <a:endParaRPr lang="en-US" altLang="ja-JP" sz="1800" b="1" u="sng" dirty="0" smtClean="0"/>
          </a:p>
          <a:p>
            <a:r>
              <a:rPr lang="ja-JP" altLang="en-US" sz="1800" dirty="0" smtClean="0"/>
              <a:t>地域発音で話される英語を　</a:t>
            </a:r>
            <a:r>
              <a:rPr lang="ja-JP" altLang="en-US" sz="1800" b="1" u="sng" dirty="0" smtClean="0"/>
              <a:t>「地域発音英語」</a:t>
            </a:r>
            <a:r>
              <a:rPr lang="ja-JP" altLang="en-US" sz="1800" dirty="0" smtClean="0"/>
              <a:t>　</a:t>
            </a:r>
            <a:endParaRPr lang="en-US" altLang="ja-JP" sz="1800" dirty="0" smtClean="0"/>
          </a:p>
          <a:p>
            <a:r>
              <a:rPr lang="ja-JP" altLang="en-US" sz="1800" dirty="0" smtClean="0"/>
              <a:t>と定義．　</a:t>
            </a:r>
            <a:endParaRPr lang="en-US" altLang="ja-JP" sz="1800" dirty="0" smtClean="0"/>
          </a:p>
        </p:txBody>
      </p:sp>
      <p:pic>
        <p:nvPicPr>
          <p:cNvPr id="26" name="図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02" y="5069578"/>
            <a:ext cx="1059267" cy="105926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0426" y="5136035"/>
            <a:ext cx="978214" cy="99281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47263" t="28740" r="1688" b="7637"/>
          <a:stretch/>
        </p:blipFill>
        <p:spPr>
          <a:xfrm>
            <a:off x="6214192" y="1788426"/>
            <a:ext cx="2737303" cy="1830674"/>
          </a:xfrm>
          <a:prstGeom prst="rect">
            <a:avLst/>
          </a:prstGeom>
        </p:spPr>
      </p:pic>
    </p:spTree>
    <p:extLst>
      <p:ext uri="{BB962C8B-B14F-4D97-AF65-F5344CB8AC3E}">
        <p14:creationId xmlns:p14="http://schemas.microsoft.com/office/powerpoint/2010/main" val="1551316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809274"/>
            <a:ext cx="7543800" cy="933425"/>
          </a:xfrm>
        </p:spPr>
        <p:txBody>
          <a:bodyPr>
            <a:normAutofit/>
          </a:bodyPr>
          <a:lstStyle/>
          <a:p>
            <a:r>
              <a:rPr kumimoji="1" lang="ja-JP" altLang="en-US" sz="4400" b="1" dirty="0" smtClean="0"/>
              <a:t>実験①　学習継続率</a:t>
            </a:r>
            <a:endParaRPr kumimoji="1" lang="ja-JP" altLang="en-US" sz="4400" b="1" dirty="0"/>
          </a:p>
        </p:txBody>
      </p:sp>
      <p:sp>
        <p:nvSpPr>
          <p:cNvPr id="3" name="コンテンツ プレースホルダー 2"/>
          <p:cNvSpPr>
            <a:spLocks noGrp="1"/>
          </p:cNvSpPr>
          <p:nvPr>
            <p:ph idx="1"/>
          </p:nvPr>
        </p:nvSpPr>
        <p:spPr>
          <a:xfrm>
            <a:off x="865562" y="1873236"/>
            <a:ext cx="7543801" cy="4325477"/>
          </a:xfrm>
        </p:spPr>
        <p:txBody>
          <a:bodyPr>
            <a:normAutofit/>
          </a:bodyPr>
          <a:lstStyle/>
          <a:p>
            <a:pPr>
              <a:buFont typeface="Wingdings" panose="05000000000000000000" pitchFamily="2" charset="2"/>
              <a:buChar char="l"/>
            </a:pPr>
            <a:r>
              <a:rPr lang="ja-JP" altLang="en-US" sz="2400" b="1" dirty="0"/>
              <a:t>実験目的・</a:t>
            </a:r>
            <a:r>
              <a:rPr lang="ja-JP" altLang="en-US" sz="2400" b="1" dirty="0" smtClean="0"/>
              <a:t>方法</a:t>
            </a:r>
            <a:endParaRPr lang="en-US" altLang="ja-JP" sz="2400" dirty="0"/>
          </a:p>
          <a:p>
            <a:pPr marL="457200" indent="-457200">
              <a:buFont typeface="+mj-lt"/>
              <a:buAutoNum type="arabicPeriod"/>
            </a:pPr>
            <a:r>
              <a:rPr lang="ja-JP" altLang="en-US" dirty="0" smtClean="0"/>
              <a:t>以下の点を，ベースラインシステム学習時の結果と，提案システムによる学習時の結果からそれぞれ算出する．</a:t>
            </a:r>
            <a:endParaRPr lang="en-US" altLang="ja-JP" dirty="0"/>
          </a:p>
          <a:p>
            <a:pPr marL="457200" indent="-457200">
              <a:buFont typeface="+mj-ea"/>
              <a:buAutoNum type="circleNumDbPlain"/>
            </a:pPr>
            <a:r>
              <a:rPr lang="ja-JP" altLang="en-US" dirty="0" smtClean="0"/>
              <a:t>指定問題数を解き終わるまでの日数，時間．</a:t>
            </a:r>
            <a:endParaRPr lang="en-US" altLang="ja-JP" dirty="0"/>
          </a:p>
          <a:p>
            <a:pPr marL="457200" indent="-457200">
              <a:buFont typeface="+mj-ea"/>
              <a:buAutoNum type="circleNumDbPlain"/>
            </a:pPr>
            <a:r>
              <a:rPr lang="en-US" altLang="ja-JP" dirty="0" smtClean="0"/>
              <a:t>1</a:t>
            </a:r>
            <a:r>
              <a:rPr lang="ja-JP" altLang="en-US" dirty="0" smtClean="0"/>
              <a:t>日に解答した問題数．</a:t>
            </a:r>
            <a:endParaRPr lang="en-US" altLang="ja-JP" dirty="0" smtClean="0"/>
          </a:p>
          <a:p>
            <a:pPr marL="0" indent="0">
              <a:buNone/>
            </a:pPr>
            <a:endParaRPr lang="en-US" altLang="ja-JP" dirty="0" smtClean="0"/>
          </a:p>
          <a:p>
            <a:pPr marL="457200" indent="-457200">
              <a:buFont typeface="+mj-lt"/>
              <a:buAutoNum type="arabicPeriod" startAt="2"/>
            </a:pPr>
            <a:r>
              <a:rPr lang="ja-JP" altLang="en-US" dirty="0" smtClean="0"/>
              <a:t>①と②を統合して「学習継続率」と定義．</a:t>
            </a:r>
            <a:r>
              <a:rPr lang="ja-JP" altLang="en-US" dirty="0"/>
              <a:t>　</a:t>
            </a:r>
            <a:r>
              <a:rPr lang="ja-JP" altLang="en-US" dirty="0" smtClean="0"/>
              <a:t>　　　　　　　　　　　　　　　　　　　　各システムによる「学習継続率」を比較し，提案システムによる学習での「学習継続率」が，ベースラインシステムによる学習でのそれを上回ることで，提案システムによる学習により英語学習の継続率が向上したと言える．</a:t>
            </a:r>
            <a:endParaRPr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E5DBDE91-7123-4868-AF38-6BDA38D4F25D}" type="slidenum">
              <a:rPr lang="ja-JP" altLang="en-US" smtClean="0"/>
              <a:t>20</a:t>
            </a:fld>
            <a:endParaRPr lang="ja-JP" altLang="en-US" dirty="0"/>
          </a:p>
        </p:txBody>
      </p:sp>
    </p:spTree>
    <p:extLst>
      <p:ext uri="{BB962C8B-B14F-4D97-AF65-F5344CB8AC3E}">
        <p14:creationId xmlns:p14="http://schemas.microsoft.com/office/powerpoint/2010/main" val="26656953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5563" y="1794108"/>
            <a:ext cx="7543801" cy="462578"/>
          </a:xfrm>
        </p:spPr>
        <p:txBody>
          <a:bodyPr/>
          <a:lstStyle/>
          <a:p>
            <a:pPr marL="285750" lvl="1" indent="-285750">
              <a:spcBef>
                <a:spcPts val="1200"/>
              </a:spcBef>
              <a:spcAft>
                <a:spcPts val="200"/>
              </a:spcAft>
              <a:buSzPct val="100000"/>
              <a:buFont typeface="Wingdings" panose="05000000000000000000" pitchFamily="2" charset="2"/>
              <a:buChar char="l"/>
            </a:pPr>
            <a:r>
              <a:rPr lang="ja-JP" altLang="en-US" sz="2400" b="1" dirty="0" smtClean="0"/>
              <a:t>実験</a:t>
            </a:r>
            <a:r>
              <a:rPr lang="ja-JP" altLang="en-US" sz="2400" b="1" dirty="0"/>
              <a:t>データ</a:t>
            </a:r>
            <a:endParaRPr lang="en-US" altLang="ja-JP" sz="2400" b="1" dirty="0" smtClean="0"/>
          </a:p>
          <a:p>
            <a:pPr marL="468630" lvl="2" indent="-285750">
              <a:spcBef>
                <a:spcPts val="1200"/>
              </a:spcBef>
              <a:spcAft>
                <a:spcPts val="200"/>
              </a:spcAft>
              <a:buSzPct val="100000"/>
              <a:buFont typeface="Wingdings" panose="05000000000000000000" pitchFamily="2" charset="2"/>
              <a:buChar char="l"/>
            </a:pPr>
            <a:endParaRPr lang="en-US" altLang="ja-JP" sz="1600" dirty="0"/>
          </a:p>
          <a:p>
            <a:pPr marL="468630" lvl="2" indent="-285750">
              <a:spcBef>
                <a:spcPts val="1200"/>
              </a:spcBef>
              <a:spcAft>
                <a:spcPts val="200"/>
              </a:spcAft>
              <a:buSzPct val="100000"/>
              <a:buFont typeface="Wingdings" panose="05000000000000000000" pitchFamily="2" charset="2"/>
              <a:buChar char="l"/>
            </a:pPr>
            <a:endParaRPr lang="en-US" altLang="ja-JP" sz="1600" dirty="0" smtClean="0"/>
          </a:p>
          <a:p>
            <a:pPr marL="285750" lvl="1" indent="-285750">
              <a:spcBef>
                <a:spcPts val="1200"/>
              </a:spcBef>
              <a:spcAft>
                <a:spcPts val="200"/>
              </a:spcAft>
              <a:buSzPct val="100000"/>
              <a:buFont typeface="Wingdings" panose="05000000000000000000" pitchFamily="2" charset="2"/>
              <a:buChar char="l"/>
            </a:pPr>
            <a:endParaRPr lang="ja-JP" altLang="ja-JP" sz="1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55B463CC-3865-44EC-81A6-AD449AB82B89}" type="slidenum">
              <a:rPr lang="ja-JP" altLang="en-US" smtClean="0"/>
              <a:t>21</a:t>
            </a:fld>
            <a:endParaRPr lang="ja-JP" altLang="en-US" dirty="0"/>
          </a:p>
        </p:txBody>
      </p:sp>
      <p:sp>
        <p:nvSpPr>
          <p:cNvPr id="15" name="テキスト ボックス 14"/>
          <p:cNvSpPr txBox="1"/>
          <p:nvPr/>
        </p:nvSpPr>
        <p:spPr>
          <a:xfrm>
            <a:off x="2928545" y="2105697"/>
            <a:ext cx="4185138" cy="307777"/>
          </a:xfrm>
          <a:prstGeom prst="rect">
            <a:avLst/>
          </a:prstGeom>
          <a:noFill/>
        </p:spPr>
        <p:txBody>
          <a:bodyPr wrap="square" rtlCol="0">
            <a:spAutoFit/>
          </a:bodyPr>
          <a:lstStyle/>
          <a:p>
            <a:r>
              <a:rPr kumimoji="1" lang="ja-JP" altLang="en-US" sz="1400" dirty="0" smtClean="0"/>
              <a:t>表</a:t>
            </a:r>
            <a:r>
              <a:rPr lang="en-US" altLang="ja-JP" sz="1400" dirty="0" smtClean="0"/>
              <a:t>2  </a:t>
            </a:r>
            <a:r>
              <a:rPr lang="ja-JP" altLang="en-US" sz="1400" dirty="0" smtClean="0"/>
              <a:t>実験で用いる英文情報と</a:t>
            </a:r>
            <a:r>
              <a:rPr lang="ja-JP" altLang="en-US" sz="1400" dirty="0"/>
              <a:t>ソース</a:t>
            </a:r>
            <a:endParaRPr kumimoji="1" lang="ja-JP" altLang="en-US" sz="1400" dirty="0"/>
          </a:p>
        </p:txBody>
      </p:sp>
      <p:sp>
        <p:nvSpPr>
          <p:cNvPr id="16" name="テキスト ボックス 15"/>
          <p:cNvSpPr txBox="1"/>
          <p:nvPr/>
        </p:nvSpPr>
        <p:spPr>
          <a:xfrm>
            <a:off x="815644" y="4108479"/>
            <a:ext cx="2500031" cy="307777"/>
          </a:xfrm>
          <a:prstGeom prst="rect">
            <a:avLst/>
          </a:prstGeom>
          <a:noFill/>
        </p:spPr>
        <p:txBody>
          <a:bodyPr wrap="square" rtlCol="0">
            <a:spAutoFit/>
          </a:bodyPr>
          <a:lstStyle/>
          <a:p>
            <a:r>
              <a:rPr kumimoji="1" lang="ja-JP" altLang="en-US" sz="1400" dirty="0" smtClean="0"/>
              <a:t>表</a:t>
            </a:r>
            <a:r>
              <a:rPr lang="en-US" altLang="ja-JP" sz="1400" dirty="0"/>
              <a:t>3</a:t>
            </a:r>
            <a:r>
              <a:rPr kumimoji="1" lang="ja-JP" altLang="en-US" sz="1400" dirty="0" smtClean="0"/>
              <a:t>　</a:t>
            </a:r>
            <a:r>
              <a:rPr kumimoji="1" lang="en-US" altLang="ja-JP" sz="1400" dirty="0" smtClean="0"/>
              <a:t>1</a:t>
            </a:r>
            <a:r>
              <a:rPr kumimoji="1" lang="ja-JP" altLang="en-US" sz="1400" dirty="0" smtClean="0"/>
              <a:t>英文ごとの音声数</a:t>
            </a:r>
            <a:endParaRPr kumimoji="1" lang="ja-JP" altLang="en-US" sz="1400" dirty="0"/>
          </a:p>
        </p:txBody>
      </p:sp>
      <p:sp>
        <p:nvSpPr>
          <p:cNvPr id="17" name="テキスト ボックス 16"/>
          <p:cNvSpPr txBox="1"/>
          <p:nvPr/>
        </p:nvSpPr>
        <p:spPr>
          <a:xfrm>
            <a:off x="4212422" y="4080624"/>
            <a:ext cx="1687792" cy="307777"/>
          </a:xfrm>
          <a:prstGeom prst="rect">
            <a:avLst/>
          </a:prstGeom>
          <a:noFill/>
        </p:spPr>
        <p:txBody>
          <a:bodyPr wrap="square" rtlCol="0">
            <a:spAutoFit/>
          </a:bodyPr>
          <a:lstStyle/>
          <a:p>
            <a:r>
              <a:rPr kumimoji="1" lang="ja-JP" altLang="en-US" sz="1400" dirty="0" smtClean="0"/>
              <a:t>表</a:t>
            </a:r>
            <a:r>
              <a:rPr lang="en-US" altLang="ja-JP" sz="1400" dirty="0"/>
              <a:t>4</a:t>
            </a:r>
            <a:r>
              <a:rPr kumimoji="1" lang="ja-JP" altLang="en-US" sz="1400" dirty="0" smtClean="0"/>
              <a:t>　音声の総数</a:t>
            </a:r>
            <a:endParaRPr kumimoji="1" lang="ja-JP" altLang="en-US" sz="1400" dirty="0"/>
          </a:p>
        </p:txBody>
      </p:sp>
      <p:graphicFrame>
        <p:nvGraphicFramePr>
          <p:cNvPr id="6" name="表 5"/>
          <p:cNvGraphicFramePr>
            <a:graphicFrameLocks noGrp="1"/>
          </p:cNvGraphicFramePr>
          <p:nvPr>
            <p:extLst>
              <p:ext uri="{D42A27DB-BD31-4B8C-83A1-F6EECF244321}">
                <p14:modId xmlns:p14="http://schemas.microsoft.com/office/powerpoint/2010/main" val="2783907717"/>
              </p:ext>
            </p:extLst>
          </p:nvPr>
        </p:nvGraphicFramePr>
        <p:xfrm>
          <a:off x="383909" y="2394596"/>
          <a:ext cx="8436092" cy="1560198"/>
        </p:xfrm>
        <a:graphic>
          <a:graphicData uri="http://schemas.openxmlformats.org/drawingml/2006/table">
            <a:tbl>
              <a:tblPr/>
              <a:tblGrid>
                <a:gridCol w="739090">
                  <a:extLst>
                    <a:ext uri="{9D8B030D-6E8A-4147-A177-3AD203B41FA5}">
                      <a16:colId xmlns:a16="http://schemas.microsoft.com/office/drawing/2014/main" val="3275847508"/>
                    </a:ext>
                  </a:extLst>
                </a:gridCol>
                <a:gridCol w="2553995">
                  <a:extLst>
                    <a:ext uri="{9D8B030D-6E8A-4147-A177-3AD203B41FA5}">
                      <a16:colId xmlns:a16="http://schemas.microsoft.com/office/drawing/2014/main" val="2479108267"/>
                    </a:ext>
                  </a:extLst>
                </a:gridCol>
                <a:gridCol w="3651382">
                  <a:extLst>
                    <a:ext uri="{9D8B030D-6E8A-4147-A177-3AD203B41FA5}">
                      <a16:colId xmlns:a16="http://schemas.microsoft.com/office/drawing/2014/main" val="2678347367"/>
                    </a:ext>
                  </a:extLst>
                </a:gridCol>
                <a:gridCol w="670494">
                  <a:extLst>
                    <a:ext uri="{9D8B030D-6E8A-4147-A177-3AD203B41FA5}">
                      <a16:colId xmlns:a16="http://schemas.microsoft.com/office/drawing/2014/main" val="3435300809"/>
                    </a:ext>
                  </a:extLst>
                </a:gridCol>
                <a:gridCol w="821131">
                  <a:extLst>
                    <a:ext uri="{9D8B030D-6E8A-4147-A177-3AD203B41FA5}">
                      <a16:colId xmlns:a16="http://schemas.microsoft.com/office/drawing/2014/main" val="3207508603"/>
                    </a:ext>
                  </a:extLst>
                </a:gridCol>
              </a:tblGrid>
              <a:tr h="260033">
                <a:tc>
                  <a:txBody>
                    <a:bodyPr/>
                    <a:lstStyle/>
                    <a:p>
                      <a:pPr algn="l" fontAlgn="ctr"/>
                      <a:r>
                        <a:rPr lang="ja-JP" altLang="en-US" sz="1400" b="0" i="0" u="none" strike="noStrike" dirty="0">
                          <a:solidFill>
                            <a:srgbClr val="000000"/>
                          </a:solidFill>
                          <a:effectLst/>
                          <a:latin typeface="+mn-ea"/>
                          <a:ea typeface="+mn-ea"/>
                        </a:rPr>
                        <a:t>英文番号</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英単語数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291227"/>
                  </a:ext>
                </a:extLst>
              </a:tr>
              <a:tr h="260033">
                <a:tc>
                  <a:txBody>
                    <a:bodyPr/>
                    <a:lstStyle/>
                    <a:p>
                      <a:pPr algn="r" fontAlgn="ctr"/>
                      <a:r>
                        <a:rPr lang="en-US" altLang="ja-JP" sz="1400" b="0" i="0" u="none" strike="noStrike">
                          <a:solidFill>
                            <a:srgbClr val="000000"/>
                          </a:solidFill>
                          <a:effectLst/>
                          <a:latin typeface="+mn-ea"/>
                          <a:ea typeface="+mn-ea"/>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400" b="0" i="0" u="none" strike="noStrike" dirty="0">
                          <a:solidFill>
                            <a:srgbClr val="000000"/>
                          </a:solidFill>
                          <a:effectLst/>
                          <a:latin typeface="+mn-ea"/>
                          <a:ea typeface="+mn-ea"/>
                        </a:rPr>
                        <a:t>『</a:t>
                      </a:r>
                      <a:r>
                        <a:rPr lang="ja-JP" altLang="en-US" sz="1400" b="0" i="0" u="none" strike="noStrike" dirty="0">
                          <a:solidFill>
                            <a:srgbClr val="000000"/>
                          </a:solidFill>
                          <a:effectLst/>
                          <a:latin typeface="+mn-ea"/>
                          <a:ea typeface="+mn-ea"/>
                        </a:rPr>
                        <a:t>香港少年</a:t>
                      </a:r>
                      <a:r>
                        <a:rPr lang="en-US" altLang="ja-JP" sz="1400" b="0" i="0" u="none" strike="noStrike" dirty="0">
                          <a:solidFill>
                            <a:srgbClr val="000000"/>
                          </a:solidFill>
                          <a:effectLst/>
                          <a:latin typeface="+mn-ea"/>
                          <a:ea typeface="+mn-ea"/>
                        </a:rPr>
                        <a:t>』</a:t>
                      </a:r>
                      <a:r>
                        <a:rPr lang="ja-JP" altLang="en-US" sz="1400" b="0" i="0" u="none" strike="noStrike" dirty="0" err="1">
                          <a:solidFill>
                            <a:srgbClr val="000000"/>
                          </a:solidFill>
                          <a:effectLst/>
                          <a:latin typeface="+mn-ea"/>
                          <a:ea typeface="+mn-ea"/>
                        </a:rPr>
                        <a:t>，</a:t>
                      </a:r>
                      <a:r>
                        <a:rPr lang="ja-JP" altLang="en-US" sz="1400" b="0" i="0" u="none" strike="noStrike" dirty="0">
                          <a:solidFill>
                            <a:srgbClr val="000000"/>
                          </a:solidFill>
                          <a:effectLst/>
                          <a:latin typeface="+mn-ea"/>
                          <a:ea typeface="+mn-ea"/>
                        </a:rPr>
                        <a:t>間もなく開園！</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mn-ea"/>
                          <a:ea typeface="+mn-ea"/>
                        </a:rPr>
                        <a:t>約</a:t>
                      </a:r>
                      <a:r>
                        <a:rPr lang="en-US" altLang="ja-JP" sz="1400" b="0" i="0" u="none" strike="noStrike">
                          <a:solidFill>
                            <a:srgbClr val="000000"/>
                          </a:solidFill>
                          <a:effectLst/>
                          <a:latin typeface="+mn-ea"/>
                          <a:ea typeface="+mn-ea"/>
                        </a:rPr>
                        <a:t>40</a:t>
                      </a:r>
                      <a:r>
                        <a:rPr lang="en-US" sz="1400" b="0" i="0" u="none" strike="noStrike">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n-ea"/>
                          <a:ea typeface="+mn-ea"/>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394828"/>
                  </a:ext>
                </a:extLst>
              </a:tr>
              <a:tr h="260033">
                <a:tc>
                  <a:txBody>
                    <a:bodyPr/>
                    <a:lstStyle/>
                    <a:p>
                      <a:pPr algn="r" fontAlgn="ctr"/>
                      <a:r>
                        <a:rPr lang="en-US" altLang="ja-JP" sz="1400" b="0" i="0" u="none" strike="noStrike">
                          <a:solidFill>
                            <a:srgbClr val="000000"/>
                          </a:solidFill>
                          <a:effectLst/>
                          <a:latin typeface="+mn-ea"/>
                          <a:ea typeface="+mn-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「夏の野外フェスや！」</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a:solidFill>
                            <a:srgbClr val="000000"/>
                          </a:solidFill>
                          <a:effectLst/>
                          <a:latin typeface="+mn-ea"/>
                          <a:ea typeface="+mn-ea"/>
                        </a:rPr>
                        <a:t>50</a:t>
                      </a:r>
                      <a:r>
                        <a:rPr lang="en-US" sz="1400" b="0" i="0" u="none" strike="noStrike" dirty="0">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124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887970"/>
                  </a:ext>
                </a:extLst>
              </a:tr>
              <a:tr h="260033">
                <a:tc>
                  <a:txBody>
                    <a:bodyPr/>
                    <a:lstStyle/>
                    <a:p>
                      <a:pPr algn="r" fontAlgn="ctr"/>
                      <a:r>
                        <a:rPr lang="en-US" altLang="ja-JP" sz="1400" b="0" i="0" u="none" strike="noStrike">
                          <a:solidFill>
                            <a:srgbClr val="000000"/>
                          </a:solidFill>
                          <a:effectLst/>
                          <a:latin typeface="+mn-ea"/>
                          <a:ea typeface="+mn-ea"/>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「工場へようこそ！」</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smtClean="0">
                          <a:solidFill>
                            <a:srgbClr val="000000"/>
                          </a:solidFill>
                          <a:effectLst/>
                          <a:latin typeface="+mn-ea"/>
                          <a:ea typeface="+mn-ea"/>
                        </a:rPr>
                        <a:t>45</a:t>
                      </a:r>
                      <a:r>
                        <a:rPr lang="en-US" altLang="ja-JP" sz="1400" b="0" i="0" u="none" strike="noStrike" dirty="0">
                          <a:solidFill>
                            <a:srgbClr val="000000"/>
                          </a:solidFill>
                          <a:effectLst/>
                          <a:latin typeface="+mn-ea"/>
                          <a:ea typeface="+mn-ea"/>
                        </a:rPr>
                        <a:t>s</a:t>
                      </a:r>
                      <a:endParaRPr lang="en-US" sz="1400" b="0" i="0" u="none" strike="noStrike" dirty="0">
                        <a:solidFill>
                          <a:srgbClr val="000000"/>
                        </a:solidFill>
                        <a:effectLst/>
                        <a:latin typeface="+mn-ea"/>
                        <a:ea typeface="+mn-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119</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8785628"/>
                  </a:ext>
                </a:extLst>
              </a:tr>
              <a:tr h="260033">
                <a:tc>
                  <a:txBody>
                    <a:bodyPr/>
                    <a:lstStyle/>
                    <a:p>
                      <a:pPr algn="r" fontAlgn="ctr"/>
                      <a:r>
                        <a:rPr lang="en-US" altLang="ja-JP" sz="1400" b="0" i="0" u="none" strike="noStrike">
                          <a:solidFill>
                            <a:srgbClr val="000000"/>
                          </a:solidFill>
                          <a:effectLst/>
                          <a:latin typeface="+mn-ea"/>
                          <a:ea typeface="+mn-ea"/>
                        </a:rPr>
                        <a:t>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「エアコンが壊れた！」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mn-ea"/>
                          <a:ea typeface="+mn-ea"/>
                        </a:rPr>
                        <a:t>TOEIC</a:t>
                      </a:r>
                      <a:r>
                        <a:rPr lang="ja-JP" altLang="en-US" sz="1400" b="0" i="0" u="none" strike="noStrike" dirty="0">
                          <a:solidFill>
                            <a:srgbClr val="000000"/>
                          </a:solidFill>
                          <a:effectLst/>
                          <a:latin typeface="+mn-ea"/>
                          <a:ea typeface="+mn-ea"/>
                        </a:rPr>
                        <a:t>テスト</a:t>
                      </a:r>
                      <a:r>
                        <a:rPr lang="en-US" altLang="ja-JP" sz="1400" b="0" i="0" u="none" strike="noStrike" dirty="0">
                          <a:solidFill>
                            <a:srgbClr val="000000"/>
                          </a:solidFill>
                          <a:effectLst/>
                          <a:latin typeface="+mn-ea"/>
                          <a:ea typeface="+mn-ea"/>
                        </a:rPr>
                        <a:t>Part3&amp;5</a:t>
                      </a:r>
                      <a:r>
                        <a:rPr lang="ja-JP" altLang="en-US" sz="1400" b="0" i="0" u="none" strike="noStrike" dirty="0">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mn-ea"/>
                          <a:ea typeface="+mn-ea"/>
                        </a:rPr>
                        <a:t>約</a:t>
                      </a:r>
                      <a:r>
                        <a:rPr lang="en-US" altLang="ja-JP" sz="1400" b="0" i="0" u="none" strike="noStrike">
                          <a:solidFill>
                            <a:srgbClr val="000000"/>
                          </a:solidFill>
                          <a:effectLst/>
                          <a:latin typeface="+mn-ea"/>
                          <a:ea typeface="+mn-ea"/>
                        </a:rPr>
                        <a:t>38</a:t>
                      </a:r>
                      <a:r>
                        <a:rPr lang="en-US" sz="1400" b="0" i="0" u="none" strike="noStrike">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105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3599294"/>
                  </a:ext>
                </a:extLst>
              </a:tr>
              <a:tr h="260033">
                <a:tc>
                  <a:txBody>
                    <a:bodyPr/>
                    <a:lstStyle/>
                    <a:p>
                      <a:pPr algn="r" fontAlgn="ctr"/>
                      <a:r>
                        <a:rPr lang="en-US" altLang="ja-JP" sz="1400" b="0" i="0" u="none" strike="noStrike" dirty="0">
                          <a:solidFill>
                            <a:srgbClr val="000000"/>
                          </a:solidFill>
                          <a:effectLst/>
                          <a:latin typeface="+mn-ea"/>
                          <a:ea typeface="+mn-ea"/>
                        </a:rPr>
                        <a:t>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「ダータベイスバカップ」</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mn-ea"/>
                          <a:ea typeface="+mn-ea"/>
                        </a:rPr>
                        <a:t>TOEIC</a:t>
                      </a:r>
                      <a:r>
                        <a:rPr lang="ja-JP" altLang="en-US" sz="1400" b="0" i="0" u="none" strike="noStrike" dirty="0">
                          <a:solidFill>
                            <a:srgbClr val="000000"/>
                          </a:solidFill>
                          <a:effectLst/>
                          <a:latin typeface="+mn-ea"/>
                          <a:ea typeface="+mn-ea"/>
                        </a:rPr>
                        <a:t>テスト</a:t>
                      </a:r>
                      <a:r>
                        <a:rPr lang="en-US" altLang="ja-JP" sz="1400" b="0" i="0" u="none" strike="noStrike" dirty="0">
                          <a:solidFill>
                            <a:srgbClr val="000000"/>
                          </a:solidFill>
                          <a:effectLst/>
                          <a:latin typeface="+mn-ea"/>
                          <a:ea typeface="+mn-ea"/>
                        </a:rPr>
                        <a:t>Part3&amp;6</a:t>
                      </a:r>
                      <a:r>
                        <a:rPr lang="ja-JP" altLang="en-US" sz="1400" b="0" i="0" u="none" strike="noStrike" dirty="0">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a:solidFill>
                            <a:srgbClr val="000000"/>
                          </a:solidFill>
                          <a:effectLst/>
                          <a:latin typeface="+mn-ea"/>
                          <a:ea typeface="+mn-ea"/>
                        </a:rPr>
                        <a:t>34</a:t>
                      </a:r>
                      <a:r>
                        <a:rPr lang="en-US" sz="1400" b="0" i="0" u="none" strike="noStrike" dirty="0">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n-ea"/>
                          <a:ea typeface="+mn-ea"/>
                        </a:rPr>
                        <a:t>104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172393"/>
                  </a:ext>
                </a:extLst>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1641941559"/>
              </p:ext>
            </p:extLst>
          </p:nvPr>
        </p:nvGraphicFramePr>
        <p:xfrm>
          <a:off x="3959955" y="4359902"/>
          <a:ext cx="2117613" cy="1844528"/>
        </p:xfrm>
        <a:graphic>
          <a:graphicData uri="http://schemas.openxmlformats.org/drawingml/2006/table">
            <a:tbl>
              <a:tblPr/>
              <a:tblGrid>
                <a:gridCol w="762082">
                  <a:extLst>
                    <a:ext uri="{9D8B030D-6E8A-4147-A177-3AD203B41FA5}">
                      <a16:colId xmlns:a16="http://schemas.microsoft.com/office/drawing/2014/main" val="3872955819"/>
                    </a:ext>
                  </a:extLst>
                </a:gridCol>
                <a:gridCol w="426811">
                  <a:extLst>
                    <a:ext uri="{9D8B030D-6E8A-4147-A177-3AD203B41FA5}">
                      <a16:colId xmlns:a16="http://schemas.microsoft.com/office/drawing/2014/main" val="2964346120"/>
                    </a:ext>
                  </a:extLst>
                </a:gridCol>
                <a:gridCol w="426811">
                  <a:extLst>
                    <a:ext uri="{9D8B030D-6E8A-4147-A177-3AD203B41FA5}">
                      <a16:colId xmlns:a16="http://schemas.microsoft.com/office/drawing/2014/main" val="2665751638"/>
                    </a:ext>
                  </a:extLst>
                </a:gridCol>
                <a:gridCol w="501909">
                  <a:extLst>
                    <a:ext uri="{9D8B030D-6E8A-4147-A177-3AD203B41FA5}">
                      <a16:colId xmlns:a16="http://schemas.microsoft.com/office/drawing/2014/main" val="2524222981"/>
                    </a:ext>
                  </a:extLst>
                </a:gridCol>
              </a:tblGrid>
              <a:tr h="147184">
                <a:tc>
                  <a:txBody>
                    <a:bodyPr/>
                    <a:lstStyle/>
                    <a:p>
                      <a:pPr algn="r" fontAlgn="ctr"/>
                      <a:r>
                        <a:rPr lang="ja-JP" altLang="en-US" sz="1400" b="0" i="0" u="none" strike="noStrike" dirty="0">
                          <a:solidFill>
                            <a:srgbClr val="000000"/>
                          </a:solidFill>
                          <a:effectLst/>
                          <a:latin typeface="+mj-ea"/>
                          <a:ea typeface="+mj-ea"/>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22925">
                <a:tc>
                  <a:txBody>
                    <a:bodyPr/>
                    <a:lstStyle/>
                    <a:p>
                      <a:pPr algn="r" fontAlgn="ctr"/>
                      <a:r>
                        <a:rPr lang="ja-JP" altLang="en-US" sz="1400" b="0" i="0" u="none" strike="noStrike" dirty="0">
                          <a:solidFill>
                            <a:srgbClr val="00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260560">
                <a:tc>
                  <a:txBody>
                    <a:bodyPr/>
                    <a:lstStyle/>
                    <a:p>
                      <a:pPr algn="r" fontAlgn="ctr"/>
                      <a:r>
                        <a:rPr lang="ja-JP" altLang="en-US" sz="1400" b="0" i="0" u="none" strike="noStrike" dirty="0">
                          <a:solidFill>
                            <a:srgbClr val="00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260560">
                <a:tc>
                  <a:txBody>
                    <a:bodyPr/>
                    <a:lstStyle/>
                    <a:p>
                      <a:pPr algn="r" fontAlgn="ctr"/>
                      <a:r>
                        <a:rPr lang="ja-JP" altLang="en-US" sz="1400" b="0" i="0" u="none" strike="noStrike">
                          <a:solidFill>
                            <a:srgbClr val="000000"/>
                          </a:solidFill>
                          <a:effectLst/>
                          <a:latin typeface="+mj-ea"/>
                          <a:ea typeface="+mj-ea"/>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341622"/>
                  </a:ext>
                </a:extLst>
              </a:tr>
              <a:tr h="260560">
                <a:tc>
                  <a:txBody>
                    <a:bodyPr/>
                    <a:lstStyle/>
                    <a:p>
                      <a:pPr algn="r" fontAlgn="ctr"/>
                      <a:r>
                        <a:rPr lang="ja-JP" altLang="en-US" sz="1400" b="0" i="0" u="none" strike="noStrike">
                          <a:solidFill>
                            <a:srgbClr val="000000"/>
                          </a:solidFill>
                          <a:effectLst/>
                          <a:latin typeface="+mj-ea"/>
                          <a:ea typeface="+mj-ea"/>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260560">
                <a:tc>
                  <a:txBody>
                    <a:bodyPr/>
                    <a:lstStyle/>
                    <a:p>
                      <a:pPr algn="r" fontAlgn="ctr"/>
                      <a:r>
                        <a:rPr lang="ja-JP" altLang="en-US" sz="1400" b="0" i="0" u="none" strike="noStrike" dirty="0">
                          <a:solidFill>
                            <a:srgbClr val="000000"/>
                          </a:solidFill>
                          <a:effectLst/>
                          <a:latin typeface="+mj-ea"/>
                          <a:ea typeface="+mj-ea"/>
                        </a:rPr>
                        <a:t>シンガ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60390"/>
                  </a:ext>
                </a:extLst>
              </a:tr>
              <a:tr h="260560">
                <a:tc>
                  <a:txBody>
                    <a:bodyPr/>
                    <a:lstStyle/>
                    <a:p>
                      <a:pPr algn="r" fontAlgn="ctr"/>
                      <a:r>
                        <a:rPr lang="ja-JP" altLang="en-US" sz="14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000000"/>
                          </a:solidFill>
                          <a:effectLst/>
                          <a:latin typeface="+mj-ea"/>
                          <a:ea typeface="+mj-ea"/>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000000"/>
                          </a:solidFill>
                          <a:effectLst/>
                          <a:latin typeface="+mj-ea"/>
                          <a:ea typeface="+mj-ea"/>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000000"/>
                          </a:solidFill>
                          <a:effectLst/>
                          <a:latin typeface="+mj-ea"/>
                          <a:ea typeface="+mj-ea"/>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3603023303"/>
              </p:ext>
            </p:extLst>
          </p:nvPr>
        </p:nvGraphicFramePr>
        <p:xfrm>
          <a:off x="6525942" y="4315990"/>
          <a:ext cx="2343787" cy="1939754"/>
        </p:xfrm>
        <a:graphic>
          <a:graphicData uri="http://schemas.openxmlformats.org/drawingml/2006/table">
            <a:tbl>
              <a:tblPr/>
              <a:tblGrid>
                <a:gridCol w="757180">
                  <a:extLst>
                    <a:ext uri="{9D8B030D-6E8A-4147-A177-3AD203B41FA5}">
                      <a16:colId xmlns:a16="http://schemas.microsoft.com/office/drawing/2014/main" val="1680024022"/>
                    </a:ext>
                  </a:extLst>
                </a:gridCol>
                <a:gridCol w="542008">
                  <a:extLst>
                    <a:ext uri="{9D8B030D-6E8A-4147-A177-3AD203B41FA5}">
                      <a16:colId xmlns:a16="http://schemas.microsoft.com/office/drawing/2014/main" val="1634183799"/>
                    </a:ext>
                  </a:extLst>
                </a:gridCol>
                <a:gridCol w="473026">
                  <a:extLst>
                    <a:ext uri="{9D8B030D-6E8A-4147-A177-3AD203B41FA5}">
                      <a16:colId xmlns:a16="http://schemas.microsoft.com/office/drawing/2014/main" val="1982402619"/>
                    </a:ext>
                  </a:extLst>
                </a:gridCol>
                <a:gridCol w="571573">
                  <a:extLst>
                    <a:ext uri="{9D8B030D-6E8A-4147-A177-3AD203B41FA5}">
                      <a16:colId xmlns:a16="http://schemas.microsoft.com/office/drawing/2014/main" val="325302221"/>
                    </a:ext>
                  </a:extLst>
                </a:gridCol>
              </a:tblGrid>
              <a:tr h="277048">
                <a:tc>
                  <a:txBody>
                    <a:bodyPr/>
                    <a:lstStyle/>
                    <a:p>
                      <a:pPr algn="r" fontAlgn="ctr"/>
                      <a:r>
                        <a:rPr lang="ja-JP" altLang="en-US" sz="1400" b="0" i="0" u="none" strike="noStrike" dirty="0" smtClean="0">
                          <a:solidFill>
                            <a:srgbClr val="000000"/>
                          </a:solidFill>
                          <a:effectLst/>
                          <a:latin typeface="+mj-ea"/>
                          <a:ea typeface="+mj-ea"/>
                        </a:rPr>
                        <a:t>地域</a:t>
                      </a:r>
                      <a:endParaRPr lang="en-US" altLang="ja-JP" sz="1400" b="0" i="0" u="none" strike="noStrike" dirty="0" smtClean="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1" i="0" u="none" strike="noStrike" dirty="0" smtClean="0">
                          <a:solidFill>
                            <a:srgbClr val="000000"/>
                          </a:solidFill>
                          <a:effectLst/>
                          <a:latin typeface="+mj-ea"/>
                          <a:ea typeface="+mj-ea"/>
                        </a:rPr>
                        <a:t>合計</a:t>
                      </a:r>
                      <a:endParaRPr lang="ja-JP" altLang="en-US" sz="1400" b="1"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264391">
                <a:tc>
                  <a:txBody>
                    <a:bodyPr/>
                    <a:lstStyle/>
                    <a:p>
                      <a:pPr algn="r" fontAlgn="ctr"/>
                      <a:r>
                        <a:rPr lang="ja-JP" altLang="en-US" sz="1400" b="0" i="0" u="none" strike="noStrike" dirty="0">
                          <a:solidFill>
                            <a:srgbClr val="FF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smtClean="0">
                          <a:solidFill>
                            <a:srgbClr val="FF0000"/>
                          </a:solidFill>
                          <a:effectLst/>
                          <a:latin typeface="+mj-ea"/>
                          <a:ea typeface="+mj-ea"/>
                        </a:rPr>
                        <a:t>０</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10</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24351">
                <a:tc>
                  <a:txBody>
                    <a:bodyPr/>
                    <a:lstStyle/>
                    <a:p>
                      <a:pPr algn="r" fontAlgn="ctr"/>
                      <a:r>
                        <a:rPr lang="ja-JP" altLang="en-US" sz="1400" b="0" i="0" u="none" strike="noStrike" dirty="0">
                          <a:solidFill>
                            <a:srgbClr val="FF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FF0000"/>
                          </a:solidFill>
                          <a:effectLst/>
                          <a:latin typeface="+mj-ea"/>
                          <a:ea typeface="+mj-ea"/>
                        </a:rPr>
                        <a:t>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15</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222115">
                <a:tc>
                  <a:txBody>
                    <a:bodyPr/>
                    <a:lstStyle/>
                    <a:p>
                      <a:pPr algn="r" fontAlgn="ctr"/>
                      <a:r>
                        <a:rPr lang="ja-JP" altLang="en-US" sz="1400" b="0" i="0" u="none" strike="noStrike">
                          <a:solidFill>
                            <a:srgbClr val="000000"/>
                          </a:solidFill>
                          <a:effectLst/>
                          <a:latin typeface="+mj-ea"/>
                          <a:ea typeface="+mj-ea"/>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smtClean="0">
                          <a:solidFill>
                            <a:schemeClr val="tx1"/>
                          </a:solidFill>
                          <a:effectLst/>
                          <a:latin typeface="+mj-ea"/>
                          <a:ea typeface="+mj-ea"/>
                        </a:rPr>
                        <a:t>０</a:t>
                      </a:r>
                      <a:endParaRPr lang="en-US" altLang="ja-JP" sz="1400" b="0" i="0" u="none" strike="noStrike" dirty="0">
                        <a:solidFill>
                          <a:schemeClr val="tx1"/>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chemeClr val="tx1"/>
                          </a:solidFill>
                          <a:effectLst/>
                          <a:latin typeface="+mj-ea"/>
                          <a:ea typeface="+mj-ea"/>
                        </a:rPr>
                        <a:t>5</a:t>
                      </a:r>
                      <a:endParaRPr lang="en-US" altLang="ja-JP" sz="1400" b="0" i="0" u="none" strike="noStrike" dirty="0">
                        <a:solidFill>
                          <a:schemeClr val="tx1"/>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1" i="0" u="none" strike="noStrike" dirty="0" smtClean="0">
                          <a:solidFill>
                            <a:schemeClr val="tx1"/>
                          </a:solidFill>
                          <a:effectLst/>
                          <a:latin typeface="+mj-ea"/>
                          <a:ea typeface="+mj-ea"/>
                        </a:rPr>
                        <a:t>５</a:t>
                      </a:r>
                      <a:endParaRPr lang="en-US" altLang="ja-JP" sz="1400" b="1" i="0" u="none" strike="noStrike" dirty="0">
                        <a:solidFill>
                          <a:schemeClr val="tx1"/>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531818"/>
                  </a:ext>
                </a:extLst>
              </a:tr>
              <a:tr h="351283">
                <a:tc>
                  <a:txBody>
                    <a:bodyPr/>
                    <a:lstStyle/>
                    <a:p>
                      <a:pPr algn="r" fontAlgn="ctr"/>
                      <a:r>
                        <a:rPr lang="ja-JP" altLang="en-US" sz="1400" b="0" i="0" u="none" strike="noStrike" dirty="0" smtClean="0">
                          <a:solidFill>
                            <a:srgbClr val="FF0000"/>
                          </a:solidFill>
                          <a:effectLst/>
                          <a:latin typeface="+mj-ea"/>
                          <a:ea typeface="+mj-ea"/>
                        </a:rPr>
                        <a:t>インドネ</a:t>
                      </a:r>
                      <a:endParaRPr lang="ja-JP" altLang="en-US"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20</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351283">
                <a:tc>
                  <a:txBody>
                    <a:bodyPr/>
                    <a:lstStyle/>
                    <a:p>
                      <a:pPr algn="r" fontAlgn="ctr"/>
                      <a:r>
                        <a:rPr lang="ja-JP" altLang="en-US" sz="1400" b="0" i="0" u="none" strike="noStrike" dirty="0" smtClean="0">
                          <a:solidFill>
                            <a:srgbClr val="000000"/>
                          </a:solidFill>
                          <a:effectLst/>
                          <a:latin typeface="+mj-ea"/>
                          <a:ea typeface="+mj-ea"/>
                        </a:rPr>
                        <a:t>シンガ</a:t>
                      </a:r>
                      <a:endParaRPr lang="ja-JP" altLang="en-US"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0</a:t>
                      </a:r>
                      <a:endParaRPr lang="en-US" altLang="ja-JP"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000000"/>
                          </a:solidFill>
                          <a:effectLst/>
                          <a:latin typeface="+mj-ea"/>
                          <a:ea typeface="+mj-ea"/>
                        </a:rPr>
                        <a:t>0</a:t>
                      </a:r>
                      <a:endParaRPr lang="en-US" altLang="ja-JP" sz="1400" b="1"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316985"/>
                  </a:ext>
                </a:extLst>
              </a:tr>
              <a:tr h="222115">
                <a:tc>
                  <a:txBody>
                    <a:bodyPr/>
                    <a:lstStyle/>
                    <a:p>
                      <a:pPr algn="r" fontAlgn="ctr"/>
                      <a:r>
                        <a:rPr lang="ja-JP" altLang="en-US" sz="16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30</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22</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5</a:t>
                      </a:r>
                      <a:r>
                        <a:rPr lang="ja-JP" altLang="en-US" sz="1600" b="1" i="0" u="none" strike="noStrike" dirty="0" smtClean="0">
                          <a:solidFill>
                            <a:srgbClr val="FF0000"/>
                          </a:solidFill>
                          <a:effectLst/>
                          <a:latin typeface="+mj-ea"/>
                          <a:ea typeface="+mj-ea"/>
                        </a:rPr>
                        <a:t>０</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12" name="テキスト ボックス 11"/>
          <p:cNvSpPr txBox="1"/>
          <p:nvPr/>
        </p:nvSpPr>
        <p:spPr>
          <a:xfrm>
            <a:off x="6796961" y="4052125"/>
            <a:ext cx="1801747" cy="307777"/>
          </a:xfrm>
          <a:prstGeom prst="rect">
            <a:avLst/>
          </a:prstGeom>
          <a:noFill/>
        </p:spPr>
        <p:txBody>
          <a:bodyPr wrap="square" rtlCol="0">
            <a:spAutoFit/>
          </a:bodyPr>
          <a:lstStyle/>
          <a:p>
            <a:r>
              <a:rPr kumimoji="1" lang="ja-JP" altLang="en-US" sz="1400" dirty="0" smtClean="0"/>
              <a:t>表</a:t>
            </a:r>
            <a:r>
              <a:rPr lang="en-US" altLang="ja-JP" sz="1400" dirty="0"/>
              <a:t>5</a:t>
            </a:r>
            <a:r>
              <a:rPr kumimoji="1" lang="ja-JP" altLang="en-US" sz="1400" dirty="0" smtClean="0"/>
              <a:t>　</a:t>
            </a:r>
            <a:r>
              <a:rPr lang="ja-JP" altLang="en-US" sz="1400" dirty="0" smtClean="0"/>
              <a:t>現状の音源数</a:t>
            </a:r>
            <a:endParaRPr lang="en-US" altLang="ja-JP" sz="1400" dirty="0" smtClean="0"/>
          </a:p>
        </p:txBody>
      </p:sp>
      <p:graphicFrame>
        <p:nvGraphicFramePr>
          <p:cNvPr id="5" name="表 4"/>
          <p:cNvGraphicFramePr>
            <a:graphicFrameLocks noGrp="1"/>
          </p:cNvGraphicFramePr>
          <p:nvPr>
            <p:extLst>
              <p:ext uri="{D42A27DB-BD31-4B8C-83A1-F6EECF244321}">
                <p14:modId xmlns:p14="http://schemas.microsoft.com/office/powerpoint/2010/main" val="496395512"/>
              </p:ext>
            </p:extLst>
          </p:nvPr>
        </p:nvGraphicFramePr>
        <p:xfrm>
          <a:off x="525631" y="4416256"/>
          <a:ext cx="2874068" cy="1731819"/>
        </p:xfrm>
        <a:graphic>
          <a:graphicData uri="http://schemas.openxmlformats.org/drawingml/2006/table">
            <a:tbl>
              <a:tblPr/>
              <a:tblGrid>
                <a:gridCol w="993626">
                  <a:extLst>
                    <a:ext uri="{9D8B030D-6E8A-4147-A177-3AD203B41FA5}">
                      <a16:colId xmlns:a16="http://schemas.microsoft.com/office/drawing/2014/main" val="3909368016"/>
                    </a:ext>
                  </a:extLst>
                </a:gridCol>
                <a:gridCol w="1183587">
                  <a:extLst>
                    <a:ext uri="{9D8B030D-6E8A-4147-A177-3AD203B41FA5}">
                      <a16:colId xmlns:a16="http://schemas.microsoft.com/office/drawing/2014/main" val="3076732229"/>
                    </a:ext>
                  </a:extLst>
                </a:gridCol>
                <a:gridCol w="696855">
                  <a:extLst>
                    <a:ext uri="{9D8B030D-6E8A-4147-A177-3AD203B41FA5}">
                      <a16:colId xmlns:a16="http://schemas.microsoft.com/office/drawing/2014/main" val="916901787"/>
                    </a:ext>
                  </a:extLst>
                </a:gridCol>
              </a:tblGrid>
              <a:tr h="246057">
                <a:tc>
                  <a:txBody>
                    <a:bodyPr/>
                    <a:lstStyle/>
                    <a:p>
                      <a:pPr algn="r" fontAlgn="ctr"/>
                      <a:r>
                        <a:rPr lang="ja-JP" altLang="en-US" sz="1400" b="0" i="0" u="none" strike="noStrike" dirty="0">
                          <a:solidFill>
                            <a:srgbClr val="000000"/>
                          </a:solidFill>
                          <a:effectLst/>
                          <a:latin typeface="+mj-ea"/>
                          <a:ea typeface="+mj-ea"/>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797515"/>
                  </a:ext>
                </a:extLst>
              </a:tr>
              <a:tr h="247627">
                <a:tc>
                  <a:txBody>
                    <a:bodyPr/>
                    <a:lstStyle/>
                    <a:p>
                      <a:pPr algn="r" fontAlgn="ctr"/>
                      <a:r>
                        <a:rPr lang="ja-JP" altLang="en-US" sz="1400" b="0" i="0" u="none" strike="noStrike" dirty="0">
                          <a:solidFill>
                            <a:srgbClr val="00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524935"/>
                  </a:ext>
                </a:extLst>
              </a:tr>
              <a:tr h="247627">
                <a:tc>
                  <a:txBody>
                    <a:bodyPr/>
                    <a:lstStyle/>
                    <a:p>
                      <a:pPr algn="r" fontAlgn="ctr"/>
                      <a:r>
                        <a:rPr lang="ja-JP" altLang="en-US" sz="1400" b="0" i="0" u="none" strike="noStrike" dirty="0">
                          <a:solidFill>
                            <a:srgbClr val="00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051840"/>
                  </a:ext>
                </a:extLst>
              </a:tr>
              <a:tr h="247627">
                <a:tc>
                  <a:txBody>
                    <a:bodyPr/>
                    <a:lstStyle/>
                    <a:p>
                      <a:pPr algn="r" fontAlgn="ctr"/>
                      <a:r>
                        <a:rPr lang="ja-JP" altLang="en-US" sz="1400" b="0" i="0" u="none" strike="noStrike" dirty="0">
                          <a:solidFill>
                            <a:srgbClr val="000000"/>
                          </a:solidFill>
                          <a:effectLst/>
                          <a:latin typeface="+mj-ea"/>
                          <a:ea typeface="+mj-ea"/>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9833169"/>
                  </a:ext>
                </a:extLst>
              </a:tr>
              <a:tr h="247627">
                <a:tc>
                  <a:txBody>
                    <a:bodyPr/>
                    <a:lstStyle/>
                    <a:p>
                      <a:pPr algn="r" fontAlgn="ctr"/>
                      <a:r>
                        <a:rPr lang="ja-JP" altLang="en-US" sz="1400" b="0" i="0" u="none" strike="noStrike" dirty="0" smtClean="0">
                          <a:solidFill>
                            <a:srgbClr val="000000"/>
                          </a:solidFill>
                          <a:effectLst/>
                          <a:latin typeface="+mj-ea"/>
                          <a:ea typeface="+mj-ea"/>
                        </a:rPr>
                        <a:t>インドネ</a:t>
                      </a:r>
                      <a:endParaRPr lang="ja-JP" altLang="en-US"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2993169"/>
                  </a:ext>
                </a:extLst>
              </a:tr>
              <a:tr h="247627">
                <a:tc>
                  <a:txBody>
                    <a:bodyPr/>
                    <a:lstStyle/>
                    <a:p>
                      <a:pPr algn="r" fontAlgn="ctr"/>
                      <a:r>
                        <a:rPr lang="ja-JP" altLang="en-US" sz="1400" b="0" i="0" u="none" strike="noStrike" dirty="0" smtClean="0">
                          <a:solidFill>
                            <a:srgbClr val="000000"/>
                          </a:solidFill>
                          <a:effectLst/>
                          <a:latin typeface="+mj-ea"/>
                          <a:ea typeface="+mj-ea"/>
                        </a:rPr>
                        <a:t>シンガ</a:t>
                      </a:r>
                      <a:endParaRPr lang="ja-JP" altLang="en-US"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1210109"/>
                  </a:ext>
                </a:extLst>
              </a:tr>
              <a:tr h="247627">
                <a:tc>
                  <a:txBody>
                    <a:bodyPr/>
                    <a:lstStyle/>
                    <a:p>
                      <a:pPr algn="r" fontAlgn="ctr"/>
                      <a:r>
                        <a:rPr lang="ja-JP" altLang="en-US" sz="14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r" fontAlgn="ctr"/>
                      <a:r>
                        <a:rPr lang="en-US" altLang="ja-JP" sz="1400" b="1" i="0" u="none" strike="noStrike" dirty="0">
                          <a:solidFill>
                            <a:srgbClr val="000000"/>
                          </a:solidFill>
                          <a:effectLst/>
                          <a:latin typeface="+mj-ea"/>
                          <a:ea typeface="+mj-ea"/>
                        </a:rPr>
                        <a:t>20(</a:t>
                      </a:r>
                      <a:r>
                        <a:rPr lang="ja-JP" altLang="en-US" sz="1400" b="1" i="0" u="none" strike="noStrike" dirty="0">
                          <a:solidFill>
                            <a:srgbClr val="000000"/>
                          </a:solidFill>
                          <a:effectLst/>
                          <a:latin typeface="+mj-ea"/>
                          <a:ea typeface="+mj-ea"/>
                        </a:rPr>
                        <a:t>女性</a:t>
                      </a:r>
                      <a:r>
                        <a:rPr lang="en-US" altLang="ja-JP" sz="1400" b="1" i="0" u="none" strike="noStrike" dirty="0">
                          <a:solidFill>
                            <a:srgbClr val="000000"/>
                          </a:solidFill>
                          <a:effectLst/>
                          <a:latin typeface="+mj-ea"/>
                          <a:ea typeface="+mj-ea"/>
                        </a:rPr>
                        <a:t>:10 </a:t>
                      </a:r>
                      <a:r>
                        <a:rPr lang="ja-JP" altLang="en-US" sz="1400" b="1" i="0" u="none" strike="noStrike" dirty="0">
                          <a:solidFill>
                            <a:srgbClr val="000000"/>
                          </a:solidFill>
                          <a:effectLst/>
                          <a:latin typeface="+mj-ea"/>
                          <a:ea typeface="+mj-ea"/>
                        </a:rPr>
                        <a:t>男</a:t>
                      </a:r>
                      <a:r>
                        <a:rPr lang="en-US" altLang="ja-JP" sz="1400" b="1"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3752596484"/>
                  </a:ext>
                </a:extLst>
              </a:tr>
            </a:tbl>
          </a:graphicData>
        </a:graphic>
      </p:graphicFrame>
      <p:sp>
        <p:nvSpPr>
          <p:cNvPr id="13" name="タイトル 1"/>
          <p:cNvSpPr txBox="1">
            <a:spLocks/>
          </p:cNvSpPr>
          <p:nvPr/>
        </p:nvSpPr>
        <p:spPr>
          <a:xfrm>
            <a:off x="865563" y="779516"/>
            <a:ext cx="7543800" cy="93342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実験①　学習継続率</a:t>
            </a:r>
            <a:endParaRPr lang="ja-JP" altLang="en-US" sz="4400" b="1" dirty="0"/>
          </a:p>
        </p:txBody>
      </p:sp>
    </p:spTree>
    <p:extLst>
      <p:ext uri="{BB962C8B-B14F-4D97-AF65-F5344CB8AC3E}">
        <p14:creationId xmlns:p14="http://schemas.microsoft.com/office/powerpoint/2010/main" val="18269222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60" y="1817020"/>
            <a:ext cx="8124863" cy="2958412"/>
          </a:xfrm>
        </p:spPr>
        <p:txBody>
          <a:bodyPr>
            <a:normAutofit/>
          </a:bodyPr>
          <a:lstStyle/>
          <a:p>
            <a:pPr>
              <a:buFont typeface="Wingdings" panose="05000000000000000000" pitchFamily="2" charset="2"/>
              <a:buChar char="l"/>
            </a:pPr>
            <a:r>
              <a:rPr lang="ja-JP" altLang="en-US" sz="2400" b="1" dirty="0" smtClean="0">
                <a:latin typeface="+mj-ea"/>
                <a:ea typeface="+mj-ea"/>
              </a:rPr>
              <a:t>実験手順</a:t>
            </a:r>
            <a:endParaRPr lang="en-US" altLang="ja-JP" sz="2400" b="1" dirty="0" smtClean="0">
              <a:latin typeface="+mj-ea"/>
              <a:ea typeface="+mj-ea"/>
            </a:endParaRPr>
          </a:p>
          <a:p>
            <a:pPr lvl="1">
              <a:buFont typeface="Wingdings" panose="05000000000000000000" pitchFamily="2" charset="2"/>
              <a:buChar char="l"/>
            </a:pPr>
            <a:r>
              <a:rPr lang="ja-JP" altLang="en-US" sz="2000" dirty="0" smtClean="0">
                <a:latin typeface="+mj-ea"/>
                <a:ea typeface="+mj-ea"/>
              </a:rPr>
              <a:t>実施期間</a:t>
            </a:r>
            <a:endParaRPr lang="en-US" altLang="ja-JP" sz="2000" dirty="0" smtClean="0">
              <a:latin typeface="+mj-ea"/>
              <a:ea typeface="+mj-ea"/>
            </a:endParaRPr>
          </a:p>
          <a:p>
            <a:pPr lvl="2">
              <a:buFont typeface="Wingdings" panose="05000000000000000000" pitchFamily="2" charset="2"/>
              <a:buChar char="l"/>
            </a:pPr>
            <a:r>
              <a:rPr lang="en-US" altLang="ja-JP" sz="1600" dirty="0" smtClean="0">
                <a:latin typeface="+mj-ea"/>
                <a:ea typeface="+mj-ea"/>
              </a:rPr>
              <a:t>5</a:t>
            </a:r>
            <a:r>
              <a:rPr lang="ja-JP" altLang="en-US" sz="1600" dirty="0" smtClean="0">
                <a:latin typeface="+mj-ea"/>
                <a:ea typeface="+mj-ea"/>
              </a:rPr>
              <a:t>日（</a:t>
            </a:r>
            <a:r>
              <a:rPr lang="en-US" altLang="ja-JP" sz="1600" dirty="0" smtClean="0">
                <a:latin typeface="+mj-ea"/>
                <a:ea typeface="+mj-ea"/>
              </a:rPr>
              <a:t>1</a:t>
            </a:r>
            <a:r>
              <a:rPr lang="ja-JP" altLang="en-US" sz="1600" dirty="0" smtClean="0">
                <a:latin typeface="+mj-ea"/>
                <a:ea typeface="+mj-ea"/>
              </a:rPr>
              <a:t>システムごと，合計で</a:t>
            </a:r>
            <a:r>
              <a:rPr lang="en-US" altLang="ja-JP" sz="1600" dirty="0" smtClean="0">
                <a:latin typeface="+mj-ea"/>
                <a:ea typeface="+mj-ea"/>
              </a:rPr>
              <a:t>10</a:t>
            </a:r>
            <a:r>
              <a:rPr lang="ja-JP" altLang="en-US" sz="1600" dirty="0" smtClean="0">
                <a:latin typeface="+mj-ea"/>
                <a:ea typeface="+mj-ea"/>
              </a:rPr>
              <a:t>日）</a:t>
            </a:r>
            <a:endParaRPr lang="en-US" altLang="ja-JP" sz="1600" dirty="0">
              <a:latin typeface="+mj-ea"/>
              <a:ea typeface="+mj-ea"/>
            </a:endParaRPr>
          </a:p>
          <a:p>
            <a:pPr lvl="1">
              <a:buFont typeface="Wingdings" panose="05000000000000000000" pitchFamily="2" charset="2"/>
              <a:buChar char="l"/>
            </a:pPr>
            <a:r>
              <a:rPr lang="ja-JP" altLang="en-US" sz="2000" dirty="0" smtClean="0">
                <a:latin typeface="+mj-ea"/>
                <a:ea typeface="+mj-ea"/>
              </a:rPr>
              <a:t>学習に使用する問題数</a:t>
            </a:r>
            <a:endParaRPr lang="en-US" altLang="ja-JP" sz="2000" dirty="0" smtClean="0">
              <a:latin typeface="+mj-ea"/>
              <a:ea typeface="+mj-ea"/>
            </a:endParaRPr>
          </a:p>
          <a:p>
            <a:pPr lvl="2">
              <a:buFont typeface="Wingdings" panose="05000000000000000000" pitchFamily="2" charset="2"/>
              <a:buChar char="l"/>
            </a:pPr>
            <a:r>
              <a:rPr lang="ja-JP" altLang="en-US" sz="1600" dirty="0" smtClean="0">
                <a:latin typeface="+mj-ea"/>
                <a:ea typeface="+mj-ea"/>
              </a:rPr>
              <a:t>ベースライン：</a:t>
            </a:r>
            <a:r>
              <a:rPr lang="en-US" altLang="ja-JP" sz="1600" dirty="0" smtClean="0">
                <a:latin typeface="+mj-ea"/>
                <a:ea typeface="+mj-ea"/>
              </a:rPr>
              <a:t>30</a:t>
            </a:r>
            <a:r>
              <a:rPr lang="ja-JP" altLang="en-US" sz="1600" dirty="0" smtClean="0">
                <a:latin typeface="+mj-ea"/>
                <a:ea typeface="+mj-ea"/>
              </a:rPr>
              <a:t>問</a:t>
            </a:r>
            <a:r>
              <a:rPr lang="ja-JP" altLang="en-US" sz="1600" dirty="0">
                <a:latin typeface="+mj-ea"/>
                <a:ea typeface="+mj-ea"/>
              </a:rPr>
              <a:t>　</a:t>
            </a:r>
            <a:r>
              <a:rPr lang="ja-JP" altLang="en-US" sz="1600" dirty="0" smtClean="0">
                <a:latin typeface="+mj-ea"/>
                <a:ea typeface="+mj-ea"/>
              </a:rPr>
              <a:t>　提案システム：</a:t>
            </a:r>
            <a:r>
              <a:rPr lang="en-US" altLang="ja-JP" sz="1600" dirty="0" smtClean="0">
                <a:latin typeface="+mj-ea"/>
                <a:ea typeface="+mj-ea"/>
              </a:rPr>
              <a:t>30 </a:t>
            </a:r>
            <a:r>
              <a:rPr lang="ja-JP" altLang="en-US" sz="1600" dirty="0" smtClean="0">
                <a:latin typeface="+mj-ea"/>
                <a:ea typeface="+mj-ea"/>
              </a:rPr>
              <a:t>問（</a:t>
            </a:r>
            <a:r>
              <a:rPr lang="en-US" altLang="ja-JP" sz="1600" dirty="0" smtClean="0">
                <a:latin typeface="+mj-ea"/>
                <a:ea typeface="+mj-ea"/>
              </a:rPr>
              <a:t>1</a:t>
            </a:r>
            <a:r>
              <a:rPr lang="ja-JP" altLang="en-US" sz="1600" dirty="0" smtClean="0">
                <a:latin typeface="+mj-ea"/>
                <a:ea typeface="+mj-ea"/>
              </a:rPr>
              <a:t>地域</a:t>
            </a:r>
            <a:r>
              <a:rPr lang="en-US" altLang="ja-JP" sz="1600" dirty="0" smtClean="0">
                <a:latin typeface="+mj-ea"/>
                <a:ea typeface="+mj-ea"/>
              </a:rPr>
              <a:t>15</a:t>
            </a:r>
            <a:r>
              <a:rPr lang="ja-JP" altLang="en-US" sz="1600" dirty="0" smtClean="0">
                <a:latin typeface="+mj-ea"/>
                <a:ea typeface="+mj-ea"/>
              </a:rPr>
              <a:t>問，上位</a:t>
            </a:r>
            <a:r>
              <a:rPr lang="en-US" altLang="ja-JP" sz="1600" dirty="0" smtClean="0">
                <a:latin typeface="+mj-ea"/>
                <a:ea typeface="+mj-ea"/>
              </a:rPr>
              <a:t>2</a:t>
            </a:r>
            <a:r>
              <a:rPr lang="ja-JP" altLang="en-US" sz="1600" dirty="0" smtClean="0">
                <a:latin typeface="+mj-ea"/>
                <a:ea typeface="+mj-ea"/>
              </a:rPr>
              <a:t>地域）</a:t>
            </a:r>
            <a:endParaRPr lang="en-US" altLang="ja-JP" sz="1600" dirty="0" smtClean="0">
              <a:latin typeface="+mj-ea"/>
              <a:ea typeface="+mj-ea"/>
            </a:endParaRPr>
          </a:p>
          <a:p>
            <a:pPr lvl="2">
              <a:buFont typeface="Wingdings" panose="05000000000000000000" pitchFamily="2" charset="2"/>
              <a:buChar char="l"/>
            </a:pPr>
            <a:r>
              <a:rPr lang="en-US" altLang="ja-JP" sz="1600" dirty="0">
                <a:latin typeface="+mj-ea"/>
                <a:ea typeface="+mj-ea"/>
              </a:rPr>
              <a:t>1</a:t>
            </a:r>
            <a:r>
              <a:rPr lang="ja-JP" altLang="en-US" sz="1600" dirty="0" smtClean="0">
                <a:latin typeface="+mj-ea"/>
                <a:ea typeface="+mj-ea"/>
              </a:rPr>
              <a:t>問題の空欄個数：</a:t>
            </a:r>
            <a:r>
              <a:rPr lang="en-US" altLang="ja-JP" sz="1600" dirty="0" smtClean="0">
                <a:latin typeface="+mj-ea"/>
                <a:ea typeface="+mj-ea"/>
              </a:rPr>
              <a:t>15</a:t>
            </a:r>
            <a:r>
              <a:rPr lang="ja-JP" altLang="en-US" sz="1600" dirty="0" smtClean="0">
                <a:latin typeface="+mj-ea"/>
                <a:ea typeface="+mj-ea"/>
              </a:rPr>
              <a:t>個 　　オプション：全空欄</a:t>
            </a:r>
            <a:endParaRPr lang="en-US" altLang="ja-JP" sz="1600" dirty="0">
              <a:latin typeface="+mj-ea"/>
              <a:ea typeface="+mj-ea"/>
            </a:endParaRPr>
          </a:p>
          <a:p>
            <a:pPr marL="0" indent="0">
              <a:buNone/>
            </a:pPr>
            <a:endParaRPr lang="en-US" altLang="ja-JP" dirty="0" smtClean="0"/>
          </a:p>
          <a:p>
            <a:pPr lvl="1">
              <a:buFont typeface="Wingdings" panose="05000000000000000000" pitchFamily="2" charset="2"/>
              <a:buChar char="l"/>
            </a:pPr>
            <a:endParaRPr lang="en-US" altLang="ja-JP" sz="1600" dirty="0" smtClean="0"/>
          </a:p>
        </p:txBody>
      </p:sp>
      <p:sp>
        <p:nvSpPr>
          <p:cNvPr id="4" name="スライド番号プレースホルダー 3"/>
          <p:cNvSpPr>
            <a:spLocks noGrp="1"/>
          </p:cNvSpPr>
          <p:nvPr>
            <p:ph type="sldNum" sz="quarter" idx="12"/>
          </p:nvPr>
        </p:nvSpPr>
        <p:spPr/>
        <p:txBody>
          <a:bodyPr/>
          <a:lstStyle/>
          <a:p>
            <a:fld id="{F4618EDB-7ABE-422D-9E2F-ECA359026352}" type="slidenum">
              <a:rPr lang="ja-JP" altLang="en-US" smtClean="0"/>
              <a:t>22</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46801" y="4076018"/>
            <a:ext cx="975508" cy="1052906"/>
          </a:xfrm>
          <a:prstGeom prst="rect">
            <a:avLst/>
          </a:prstGeom>
        </p:spPr>
      </p:pic>
      <p:sp>
        <p:nvSpPr>
          <p:cNvPr id="6" name="テキスト ボックス 5"/>
          <p:cNvSpPr txBox="1"/>
          <p:nvPr/>
        </p:nvSpPr>
        <p:spPr>
          <a:xfrm>
            <a:off x="571790" y="5243136"/>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467" y="4294900"/>
            <a:ext cx="834024" cy="834024"/>
          </a:xfrm>
          <a:prstGeom prst="rect">
            <a:avLst/>
          </a:prstGeom>
        </p:spPr>
      </p:pic>
      <p:sp>
        <p:nvSpPr>
          <p:cNvPr id="9" name="正方形/長方形 8"/>
          <p:cNvSpPr/>
          <p:nvPr/>
        </p:nvSpPr>
        <p:spPr>
          <a:xfrm>
            <a:off x="4028744" y="3908920"/>
            <a:ext cx="1305166" cy="605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1" name="正方形/長方形 10"/>
          <p:cNvSpPr/>
          <p:nvPr/>
        </p:nvSpPr>
        <p:spPr>
          <a:xfrm>
            <a:off x="3942110" y="4943301"/>
            <a:ext cx="1305499" cy="593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16" name="テキスト ボックス 15"/>
          <p:cNvSpPr txBox="1"/>
          <p:nvPr/>
        </p:nvSpPr>
        <p:spPr>
          <a:xfrm>
            <a:off x="3349289" y="5140981"/>
            <a:ext cx="869088" cy="338554"/>
          </a:xfrm>
          <a:prstGeom prst="rect">
            <a:avLst/>
          </a:prstGeom>
          <a:noFill/>
        </p:spPr>
        <p:txBody>
          <a:bodyPr wrap="square" rtlCol="0">
            <a:spAutoFit/>
          </a:bodyPr>
          <a:lstStyle/>
          <a:p>
            <a:r>
              <a:rPr kumimoji="1" lang="ja-JP" altLang="en-US" sz="1600" dirty="0" smtClean="0"/>
              <a:t>解答</a:t>
            </a:r>
            <a:endParaRPr kumimoji="1" lang="ja-JP" altLang="en-US" sz="1600" dirty="0"/>
          </a:p>
        </p:txBody>
      </p:sp>
      <p:sp>
        <p:nvSpPr>
          <p:cNvPr id="19" name="右矢印 18"/>
          <p:cNvSpPr/>
          <p:nvPr/>
        </p:nvSpPr>
        <p:spPr>
          <a:xfrm rot="2033672">
            <a:off x="5575331" y="4241694"/>
            <a:ext cx="292326" cy="273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20598619">
            <a:off x="5582730" y="5054525"/>
            <a:ext cx="309716" cy="230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6109275" y="4122259"/>
            <a:ext cx="2100394" cy="923330"/>
          </a:xfrm>
          <a:prstGeom prst="rect">
            <a:avLst/>
          </a:prstGeom>
          <a:noFill/>
          <a:ln>
            <a:solidFill>
              <a:srgbClr val="00B0F0"/>
            </a:solidFill>
          </a:ln>
        </p:spPr>
        <p:txBody>
          <a:bodyPr wrap="square" rtlCol="0">
            <a:spAutoFit/>
          </a:bodyPr>
          <a:lstStyle/>
          <a:p>
            <a:r>
              <a:rPr kumimoji="1" lang="ja-JP" altLang="en-US" dirty="0" smtClean="0"/>
              <a:t>実験結果</a:t>
            </a:r>
            <a:endParaRPr kumimoji="1" lang="en-US" altLang="ja-JP" dirty="0" smtClean="0"/>
          </a:p>
          <a:p>
            <a:r>
              <a:rPr lang="ja-JP" altLang="en-US" dirty="0" smtClean="0"/>
              <a:t>（</a:t>
            </a:r>
            <a:r>
              <a:rPr lang="en-US" altLang="ja-JP" dirty="0" smtClean="0"/>
              <a:t>1</a:t>
            </a:r>
            <a:r>
              <a:rPr lang="ja-JP" altLang="en-US" dirty="0"/>
              <a:t>日何問</a:t>
            </a:r>
            <a:r>
              <a:rPr lang="ja-JP" altLang="en-US" dirty="0" smtClean="0"/>
              <a:t>か　　　　　　　　　　何日で終えた</a:t>
            </a:r>
            <a:r>
              <a:rPr lang="ja-JP" altLang="en-US" dirty="0"/>
              <a:t>か</a:t>
            </a:r>
            <a:r>
              <a:rPr lang="ja-JP" altLang="en-US" dirty="0" smtClean="0"/>
              <a:t>）</a:t>
            </a:r>
            <a:endParaRPr lang="ja-JP" altLang="en-US" dirty="0"/>
          </a:p>
        </p:txBody>
      </p:sp>
      <p:sp>
        <p:nvSpPr>
          <p:cNvPr id="23" name="テキスト ボックス 22"/>
          <p:cNvSpPr txBox="1"/>
          <p:nvPr/>
        </p:nvSpPr>
        <p:spPr>
          <a:xfrm>
            <a:off x="3269889" y="5966367"/>
            <a:ext cx="2560454" cy="307777"/>
          </a:xfrm>
          <a:prstGeom prst="rect">
            <a:avLst/>
          </a:prstGeom>
          <a:noFill/>
        </p:spPr>
        <p:txBody>
          <a:bodyPr wrap="square" rtlCol="0">
            <a:spAutoFit/>
          </a:bodyPr>
          <a:lstStyle/>
          <a:p>
            <a:r>
              <a:rPr lang="en-US" altLang="ja-JP" sz="1400" dirty="0" smtClean="0"/>
              <a:t>Figure8</a:t>
            </a:r>
            <a:r>
              <a:rPr lang="ja-JP" altLang="en-US" sz="1400" dirty="0" smtClean="0"/>
              <a:t>　実験①の流れ図</a:t>
            </a:r>
            <a:endParaRPr kumimoji="1" lang="ja-JP" altLang="en-US" sz="1400" dirty="0"/>
          </a:p>
        </p:txBody>
      </p:sp>
      <p:sp>
        <p:nvSpPr>
          <p:cNvPr id="24" name="テキスト ボックス 23"/>
          <p:cNvSpPr txBox="1"/>
          <p:nvPr/>
        </p:nvSpPr>
        <p:spPr>
          <a:xfrm>
            <a:off x="1637167" y="3866313"/>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25" name="テキスト ボックス 24"/>
          <p:cNvSpPr txBox="1"/>
          <p:nvPr/>
        </p:nvSpPr>
        <p:spPr>
          <a:xfrm>
            <a:off x="1613682" y="5188179"/>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26" name="下矢印 25"/>
          <p:cNvSpPr/>
          <p:nvPr/>
        </p:nvSpPr>
        <p:spPr>
          <a:xfrm>
            <a:off x="7111285" y="5152637"/>
            <a:ext cx="478643" cy="3139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6383618" y="5547931"/>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8" name="タイトル 1"/>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実験①　学習継続率</a:t>
            </a:r>
            <a:endParaRPr lang="ja-JP" altLang="en-US" sz="4400" b="1" dirty="0"/>
          </a:p>
        </p:txBody>
      </p:sp>
      <p:sp>
        <p:nvSpPr>
          <p:cNvPr id="2" name="左右矢印 1"/>
          <p:cNvSpPr/>
          <p:nvPr/>
        </p:nvSpPr>
        <p:spPr>
          <a:xfrm>
            <a:off x="2270658" y="5169782"/>
            <a:ext cx="1045036" cy="3406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左右矢印 28"/>
          <p:cNvSpPr/>
          <p:nvPr/>
        </p:nvSpPr>
        <p:spPr>
          <a:xfrm>
            <a:off x="2270658" y="4080734"/>
            <a:ext cx="1045036" cy="3406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3410335" y="4091080"/>
            <a:ext cx="869088" cy="338554"/>
          </a:xfrm>
          <a:prstGeom prst="rect">
            <a:avLst/>
          </a:prstGeom>
          <a:noFill/>
        </p:spPr>
        <p:txBody>
          <a:bodyPr wrap="square" rtlCol="0">
            <a:spAutoFit/>
          </a:bodyPr>
          <a:lstStyle/>
          <a:p>
            <a:r>
              <a:rPr kumimoji="1" lang="ja-JP" altLang="en-US" sz="1600" dirty="0" smtClean="0"/>
              <a:t>解答</a:t>
            </a:r>
            <a:endParaRPr kumimoji="1" lang="ja-JP" altLang="en-US" sz="1600" dirty="0"/>
          </a:p>
        </p:txBody>
      </p:sp>
    </p:spTree>
    <p:extLst>
      <p:ext uri="{BB962C8B-B14F-4D97-AF65-F5344CB8AC3E}">
        <p14:creationId xmlns:p14="http://schemas.microsoft.com/office/powerpoint/2010/main" val="86871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353" y="843342"/>
            <a:ext cx="7810441" cy="894213"/>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
        <p:nvSpPr>
          <p:cNvPr id="3" name="コンテンツ プレースホルダー 2"/>
          <p:cNvSpPr>
            <a:spLocks noGrp="1"/>
          </p:cNvSpPr>
          <p:nvPr>
            <p:ph idx="1"/>
          </p:nvPr>
        </p:nvSpPr>
        <p:spPr>
          <a:xfrm>
            <a:off x="726937" y="1822899"/>
            <a:ext cx="8175272" cy="4366362"/>
          </a:xfrm>
        </p:spPr>
        <p:txBody>
          <a:bodyPr>
            <a:normAutofit/>
          </a:bodyPr>
          <a:lstStyle/>
          <a:p>
            <a:pPr>
              <a:buFont typeface="Wingdings" panose="05000000000000000000" pitchFamily="2" charset="2"/>
              <a:buChar char="l"/>
            </a:pPr>
            <a:r>
              <a:rPr lang="ja-JP" altLang="en-US" sz="2400" b="1" dirty="0"/>
              <a:t>実験目的・</a:t>
            </a:r>
            <a:r>
              <a:rPr lang="ja-JP" altLang="en-US" sz="2400" b="1" dirty="0" smtClean="0"/>
              <a:t>方法</a:t>
            </a:r>
            <a:endParaRPr lang="ja-JP" altLang="en-US" dirty="0"/>
          </a:p>
          <a:p>
            <a:pPr marL="457200" indent="-457200">
              <a:buFont typeface="+mj-lt"/>
              <a:buAutoNum type="arabicPeriod"/>
            </a:pPr>
            <a:r>
              <a:rPr lang="ja-JP" altLang="en-US" dirty="0" smtClean="0"/>
              <a:t>実験①における，ベースラインシステム学習時の正答率の推移</a:t>
            </a:r>
            <a:r>
              <a:rPr lang="en-US" altLang="ja-JP" dirty="0" smtClean="0"/>
              <a:t>a</a:t>
            </a:r>
            <a:r>
              <a:rPr lang="ja-JP" altLang="en-US" dirty="0" smtClean="0"/>
              <a:t>と提案システム学習</a:t>
            </a:r>
            <a:r>
              <a:rPr lang="ja-JP" altLang="en-US" dirty="0"/>
              <a:t>時</a:t>
            </a:r>
            <a:r>
              <a:rPr lang="ja-JP" altLang="en-US" dirty="0" smtClean="0"/>
              <a:t>の正答率の推移</a:t>
            </a:r>
            <a:r>
              <a:rPr lang="en-US" altLang="ja-JP" dirty="0" smtClean="0"/>
              <a:t>b</a:t>
            </a:r>
            <a:r>
              <a:rPr lang="ja-JP" altLang="en-US" dirty="0" smtClean="0"/>
              <a:t>をそれぞれ算出する．</a:t>
            </a:r>
            <a:endParaRPr lang="en-US" altLang="ja-JP" dirty="0"/>
          </a:p>
          <a:p>
            <a:pPr marL="457200" indent="-457200">
              <a:buFont typeface="+mj-lt"/>
              <a:buAutoNum type="arabicPeriod"/>
            </a:pPr>
            <a:r>
              <a:rPr lang="ja-JP" altLang="en-US" dirty="0" smtClean="0"/>
              <a:t>正答率の推移は，地域別，問題別の</a:t>
            </a:r>
            <a:r>
              <a:rPr lang="en-US" altLang="ja-JP" dirty="0" smtClean="0"/>
              <a:t>2</a:t>
            </a:r>
            <a:r>
              <a:rPr lang="ja-JP" altLang="en-US" dirty="0" smtClean="0"/>
              <a:t>パターンを算出する．</a:t>
            </a:r>
            <a:endParaRPr lang="en-US" altLang="ja-JP" dirty="0" smtClean="0"/>
          </a:p>
          <a:p>
            <a:pPr marL="457200" indent="-457200">
              <a:buFont typeface="+mj-lt"/>
              <a:buAutoNum type="arabicPeriod"/>
            </a:pPr>
            <a:r>
              <a:rPr lang="ja-JP" altLang="en-US" dirty="0" smtClean="0"/>
              <a:t>算出した結果を各システムごとに比較する．</a:t>
            </a:r>
            <a:endParaRPr lang="en-US" altLang="ja-JP" dirty="0" smtClean="0"/>
          </a:p>
          <a:p>
            <a:pPr marL="457200" indent="-457200">
              <a:buFont typeface="+mj-lt"/>
              <a:buAutoNum type="arabicPeriod"/>
            </a:pPr>
            <a:r>
              <a:rPr lang="ja-JP" altLang="en-US" dirty="0"/>
              <a:t>比較</a:t>
            </a:r>
            <a:r>
              <a:rPr lang="ja-JP" altLang="en-US" dirty="0" smtClean="0"/>
              <a:t>の結果，提案システムの結果の方が安定して高ければ，　　　　提案システムによる学習では，　　　　　　　　　　　　　　　　　　　　　　　　　　　「学習者がより聞き取りやすい→学習意識の改善された状態」　　で学習できているという指標の１つとなる．</a:t>
            </a:r>
            <a:endParaRPr lang="en-US" altLang="ja-JP" dirty="0" smtClean="0"/>
          </a:p>
        </p:txBody>
      </p:sp>
      <p:sp>
        <p:nvSpPr>
          <p:cNvPr id="4" name="スライド番号プレースホルダー 3"/>
          <p:cNvSpPr>
            <a:spLocks noGrp="1"/>
          </p:cNvSpPr>
          <p:nvPr>
            <p:ph type="sldNum" sz="quarter" idx="12"/>
          </p:nvPr>
        </p:nvSpPr>
        <p:spPr/>
        <p:txBody>
          <a:bodyPr/>
          <a:lstStyle/>
          <a:p>
            <a:fld id="{4CD9A2A0-9495-4179-AFEF-40ABB07892E1}" type="slidenum">
              <a:rPr lang="ja-JP" altLang="en-US" smtClean="0"/>
              <a:t>23</a:t>
            </a:fld>
            <a:endParaRPr lang="ja-JP" altLang="en-US" dirty="0"/>
          </a:p>
        </p:txBody>
      </p:sp>
    </p:spTree>
    <p:extLst>
      <p:ext uri="{BB962C8B-B14F-4D97-AF65-F5344CB8AC3E}">
        <p14:creationId xmlns:p14="http://schemas.microsoft.com/office/powerpoint/2010/main" val="5204429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1724" y="1817730"/>
            <a:ext cx="7596170" cy="1201756"/>
          </a:xfrm>
        </p:spPr>
        <p:txBody>
          <a:bodyPr>
            <a:normAutofit/>
          </a:bodyPr>
          <a:lstStyle/>
          <a:p>
            <a:pPr>
              <a:buFont typeface="Wingdings" panose="05000000000000000000" pitchFamily="2" charset="2"/>
              <a:buChar char="l"/>
            </a:pPr>
            <a:r>
              <a:rPr lang="ja-JP" altLang="en-US" sz="2400" b="1" dirty="0" smtClean="0"/>
              <a:t>実験手順</a:t>
            </a:r>
            <a:endParaRPr lang="en-US" altLang="ja-JP" sz="2400" b="1" dirty="0" smtClean="0"/>
          </a:p>
          <a:p>
            <a:pPr lvl="1">
              <a:buFont typeface="Wingdings" panose="05000000000000000000" pitchFamily="2" charset="2"/>
              <a:buChar char="l"/>
            </a:pPr>
            <a:r>
              <a:rPr lang="ja-JP" altLang="en-US" sz="2000" dirty="0" smtClean="0"/>
              <a:t>実施期間・実験データ</a:t>
            </a:r>
            <a:endParaRPr lang="en-US" altLang="ja-JP" sz="2000" dirty="0" smtClean="0"/>
          </a:p>
          <a:p>
            <a:pPr lvl="2">
              <a:buFont typeface="Wingdings" panose="05000000000000000000" pitchFamily="2" charset="2"/>
              <a:buChar char="l"/>
            </a:pPr>
            <a:r>
              <a:rPr lang="ja-JP" altLang="en-US" sz="1800" dirty="0" smtClean="0"/>
              <a:t>実験①と同様</a:t>
            </a:r>
            <a:endParaRPr lang="en-US" altLang="ja-JP" sz="1800" dirty="0" smtClean="0"/>
          </a:p>
        </p:txBody>
      </p:sp>
      <p:sp>
        <p:nvSpPr>
          <p:cNvPr id="4" name="スライド番号プレースホルダー 3"/>
          <p:cNvSpPr>
            <a:spLocks noGrp="1"/>
          </p:cNvSpPr>
          <p:nvPr>
            <p:ph type="sldNum" sz="quarter" idx="12"/>
          </p:nvPr>
        </p:nvSpPr>
        <p:spPr/>
        <p:txBody>
          <a:bodyPr/>
          <a:lstStyle/>
          <a:p>
            <a:fld id="{FC7D3FDF-C969-4AD1-92B2-9686841DEDD5}" type="slidenum">
              <a:rPr lang="ja-JP" altLang="en-US" smtClean="0"/>
              <a:t>24</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170193" y="3893914"/>
            <a:ext cx="939583" cy="904899"/>
          </a:xfrm>
          <a:prstGeom prst="rect">
            <a:avLst/>
          </a:prstGeom>
        </p:spPr>
      </p:pic>
      <p:sp>
        <p:nvSpPr>
          <p:cNvPr id="6" name="テキスト ボックス 5"/>
          <p:cNvSpPr txBox="1"/>
          <p:nvPr/>
        </p:nvSpPr>
        <p:spPr>
          <a:xfrm>
            <a:off x="688338" y="4929750"/>
            <a:ext cx="8499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26" y="4140770"/>
            <a:ext cx="687710" cy="716785"/>
          </a:xfrm>
          <a:prstGeom prst="rect">
            <a:avLst/>
          </a:prstGeom>
        </p:spPr>
      </p:pic>
      <p:sp>
        <p:nvSpPr>
          <p:cNvPr id="9" name="テキスト ボックス 8"/>
          <p:cNvSpPr txBox="1"/>
          <p:nvPr/>
        </p:nvSpPr>
        <p:spPr>
          <a:xfrm>
            <a:off x="1708163" y="3436271"/>
            <a:ext cx="2636118" cy="523220"/>
          </a:xfrm>
          <a:prstGeom prst="rect">
            <a:avLst/>
          </a:prstGeom>
          <a:noFill/>
        </p:spPr>
        <p:txBody>
          <a:bodyPr wrap="square" rtlCol="0">
            <a:spAutoFit/>
          </a:bodyPr>
          <a:lstStyle/>
          <a:p>
            <a:r>
              <a:rPr lang="ja-JP" altLang="en-US" sz="1400" dirty="0" smtClean="0"/>
              <a:t>ベースライン</a:t>
            </a:r>
            <a:r>
              <a:rPr kumimoji="1" lang="ja-JP" altLang="en-US" sz="1400" dirty="0" smtClean="0"/>
              <a:t>システムによる学習終了後</a:t>
            </a:r>
            <a:endParaRPr kumimoji="1" lang="en-US" altLang="ja-JP" sz="1400" dirty="0" smtClean="0"/>
          </a:p>
        </p:txBody>
      </p:sp>
      <p:sp>
        <p:nvSpPr>
          <p:cNvPr id="11" name="右矢印 10"/>
          <p:cNvSpPr/>
          <p:nvPr/>
        </p:nvSpPr>
        <p:spPr>
          <a:xfrm>
            <a:off x="2718109" y="4077181"/>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1915954" y="4798813"/>
            <a:ext cx="2500829" cy="523220"/>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a:p>
            <a:r>
              <a:rPr lang="ja-JP" altLang="en-US" sz="1400" dirty="0" smtClean="0"/>
              <a:t>終了後</a:t>
            </a:r>
            <a:endParaRPr kumimoji="1" lang="en-US" altLang="ja-JP" sz="1400" dirty="0" smtClean="0"/>
          </a:p>
        </p:txBody>
      </p:sp>
      <p:sp>
        <p:nvSpPr>
          <p:cNvPr id="23" name="テキスト ボックス 22"/>
          <p:cNvSpPr txBox="1"/>
          <p:nvPr/>
        </p:nvSpPr>
        <p:spPr>
          <a:xfrm>
            <a:off x="3205754" y="6035171"/>
            <a:ext cx="2959768" cy="307777"/>
          </a:xfrm>
          <a:prstGeom prst="rect">
            <a:avLst/>
          </a:prstGeom>
          <a:noFill/>
        </p:spPr>
        <p:txBody>
          <a:bodyPr wrap="square" rtlCol="0">
            <a:spAutoFit/>
          </a:bodyPr>
          <a:lstStyle/>
          <a:p>
            <a:r>
              <a:rPr lang="en-US" altLang="ja-JP" sz="1400" dirty="0" smtClean="0"/>
              <a:t>Figure9</a:t>
            </a:r>
            <a:r>
              <a:rPr lang="ja-JP" altLang="en-US" sz="1400" dirty="0" smtClean="0"/>
              <a:t>　実験</a:t>
            </a:r>
            <a:r>
              <a:rPr lang="ja-JP" altLang="en-US" sz="1400" dirty="0"/>
              <a:t>②</a:t>
            </a:r>
            <a:r>
              <a:rPr lang="ja-JP" altLang="en-US" sz="1400" dirty="0" smtClean="0"/>
              <a:t>の流れ図</a:t>
            </a:r>
            <a:endParaRPr kumimoji="1" lang="ja-JP" altLang="en-US" sz="1400" dirty="0"/>
          </a:p>
        </p:txBody>
      </p:sp>
      <p:sp>
        <p:nvSpPr>
          <p:cNvPr id="25" name="テキスト ボックス 24"/>
          <p:cNvSpPr txBox="1"/>
          <p:nvPr/>
        </p:nvSpPr>
        <p:spPr>
          <a:xfrm>
            <a:off x="6883499" y="4482211"/>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6" name="テキスト ボックス 25"/>
          <p:cNvSpPr txBox="1"/>
          <p:nvPr/>
        </p:nvSpPr>
        <p:spPr>
          <a:xfrm>
            <a:off x="4053224" y="3842556"/>
            <a:ext cx="2018068" cy="646331"/>
          </a:xfrm>
          <a:prstGeom prst="rect">
            <a:avLst/>
          </a:prstGeom>
          <a:noFill/>
          <a:ln>
            <a:solidFill>
              <a:srgbClr val="00B0F0"/>
            </a:solidFill>
          </a:ln>
        </p:spPr>
        <p:txBody>
          <a:bodyPr wrap="square" rtlCol="0">
            <a:spAutoFit/>
          </a:bodyPr>
          <a:lstStyle/>
          <a:p>
            <a:r>
              <a:rPr lang="ja-JP" altLang="en-US" dirty="0" smtClean="0"/>
              <a:t>問題別・地域別の　正答率の推移</a:t>
            </a:r>
            <a:r>
              <a:rPr lang="en-US" altLang="ja-JP" dirty="0" smtClean="0"/>
              <a:t>a</a:t>
            </a:r>
            <a:endParaRPr lang="ja-JP" altLang="en-US" dirty="0"/>
          </a:p>
        </p:txBody>
      </p:sp>
      <p:sp>
        <p:nvSpPr>
          <p:cNvPr id="27" name="右矢印 26"/>
          <p:cNvSpPr/>
          <p:nvPr/>
        </p:nvSpPr>
        <p:spPr>
          <a:xfrm>
            <a:off x="2717367" y="5354445"/>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下矢印 29"/>
          <p:cNvSpPr/>
          <p:nvPr/>
        </p:nvSpPr>
        <p:spPr>
          <a:xfrm rot="16200000">
            <a:off x="6454187" y="4532179"/>
            <a:ext cx="430943" cy="42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822960" y="783436"/>
            <a:ext cx="7543800" cy="953925"/>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
        <p:nvSpPr>
          <p:cNvPr id="24" name="テキスト ボックス 23"/>
          <p:cNvSpPr txBox="1"/>
          <p:nvPr/>
        </p:nvSpPr>
        <p:spPr>
          <a:xfrm>
            <a:off x="4053224" y="5015074"/>
            <a:ext cx="2018068" cy="646331"/>
          </a:xfrm>
          <a:prstGeom prst="rect">
            <a:avLst/>
          </a:prstGeom>
          <a:noFill/>
          <a:ln>
            <a:solidFill>
              <a:srgbClr val="00B0F0"/>
            </a:solidFill>
          </a:ln>
        </p:spPr>
        <p:txBody>
          <a:bodyPr wrap="square" rtlCol="0">
            <a:spAutoFit/>
          </a:bodyPr>
          <a:lstStyle/>
          <a:p>
            <a:r>
              <a:rPr lang="ja-JP" altLang="en-US" dirty="0" smtClean="0"/>
              <a:t>問題別・地域別の　正答率の推移</a:t>
            </a:r>
            <a:r>
              <a:rPr lang="en-US" altLang="ja-JP" dirty="0"/>
              <a:t>b</a:t>
            </a:r>
            <a:endParaRPr lang="ja-JP" altLang="en-US" dirty="0"/>
          </a:p>
        </p:txBody>
      </p:sp>
    </p:spTree>
    <p:extLst>
      <p:ext uri="{BB962C8B-B14F-4D97-AF65-F5344CB8AC3E}">
        <p14:creationId xmlns:p14="http://schemas.microsoft.com/office/powerpoint/2010/main" val="3322404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66899"/>
            <a:ext cx="7543800" cy="870462"/>
          </a:xfrm>
        </p:spPr>
        <p:txBody>
          <a:bodyPr>
            <a:normAutofit/>
          </a:bodyPr>
          <a:lstStyle/>
          <a:p>
            <a:r>
              <a:rPr kumimoji="1" lang="ja-JP" altLang="en-US" sz="4400" b="1" dirty="0" smtClean="0"/>
              <a:t>実験③　</a:t>
            </a:r>
            <a:r>
              <a:rPr lang="ja-JP" altLang="en-US" sz="4400" b="1" dirty="0" smtClean="0"/>
              <a:t>学習</a:t>
            </a:r>
            <a:r>
              <a:rPr lang="ja-JP" altLang="en-US" sz="4400" b="1" dirty="0"/>
              <a:t>意識</a:t>
            </a:r>
            <a:r>
              <a:rPr lang="ja-JP" altLang="en-US" sz="4400" b="1" dirty="0" smtClean="0"/>
              <a:t>の変化</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BAC5C8BF-6DCA-498C-B362-8B18161086B7}" type="slidenum">
              <a:rPr lang="ja-JP" altLang="en-US" smtClean="0"/>
              <a:t>25</a:t>
            </a:fld>
            <a:endParaRPr lang="ja-JP" altLang="en-US" dirty="0"/>
          </a:p>
        </p:txBody>
      </p:sp>
      <p:sp>
        <p:nvSpPr>
          <p:cNvPr id="5" name="コンテンツ プレースホルダー 2"/>
          <p:cNvSpPr>
            <a:spLocks noGrp="1"/>
          </p:cNvSpPr>
          <p:nvPr>
            <p:ph idx="1"/>
          </p:nvPr>
        </p:nvSpPr>
        <p:spPr>
          <a:xfrm>
            <a:off x="865562" y="1813103"/>
            <a:ext cx="7967353" cy="4390071"/>
          </a:xfrm>
        </p:spPr>
        <p:txBody>
          <a:bodyPr>
            <a:normAutofit/>
          </a:bodyPr>
          <a:lstStyle/>
          <a:p>
            <a:pPr>
              <a:buFont typeface="Wingdings" panose="05000000000000000000" pitchFamily="2" charset="2"/>
              <a:buChar char="l"/>
            </a:pPr>
            <a:r>
              <a:rPr lang="ja-JP" altLang="en-US" sz="2400" b="1" dirty="0" smtClean="0"/>
              <a:t>実験目的・方法</a:t>
            </a:r>
            <a:endParaRPr lang="en-US" altLang="ja-JP" sz="2400" b="1" dirty="0"/>
          </a:p>
          <a:p>
            <a:pPr marL="457200" indent="-457200">
              <a:buFont typeface="+mj-lt"/>
              <a:buAutoNum type="arabicPeriod"/>
            </a:pPr>
            <a:r>
              <a:rPr lang="ja-JP" altLang="en-US" dirty="0" smtClean="0"/>
              <a:t>以下の点をアンケートによって明らかにする．</a:t>
            </a:r>
            <a:endParaRPr lang="en-US" altLang="ja-JP" dirty="0" smtClean="0"/>
          </a:p>
          <a:p>
            <a:pPr marL="292608" lvl="1" indent="0">
              <a:buNone/>
            </a:pPr>
            <a:endParaRPr lang="en-US" altLang="ja-JP" dirty="0"/>
          </a:p>
          <a:p>
            <a:pPr marL="749808" lvl="1" indent="-457200">
              <a:buFont typeface="+mj-ea"/>
              <a:buAutoNum type="circleNumDbPlain"/>
            </a:pPr>
            <a:r>
              <a:rPr lang="ja-JP" altLang="en-US" dirty="0"/>
              <a:t>学習者</a:t>
            </a:r>
            <a:r>
              <a:rPr lang="ja-JP" altLang="en-US" dirty="0" smtClean="0"/>
              <a:t>の　　　　　“”　　　　　　　学習意欲の変化．</a:t>
            </a:r>
            <a:endParaRPr lang="en-US" altLang="ja-JP" dirty="0" smtClean="0"/>
          </a:p>
          <a:p>
            <a:pPr marL="457200" indent="-457200">
              <a:buFont typeface="+mj-ea"/>
              <a:buAutoNum type="arabicPeriod" startAt="2"/>
            </a:pPr>
            <a:r>
              <a:rPr lang="ja-JP" altLang="en-US" dirty="0" smtClean="0"/>
              <a:t>「学習前・</a:t>
            </a:r>
            <a:r>
              <a:rPr lang="ja-JP" altLang="en-US" dirty="0" err="1" smtClean="0"/>
              <a:t>べ</a:t>
            </a:r>
            <a:r>
              <a:rPr lang="ja-JP" altLang="en-US" dirty="0" smtClean="0"/>
              <a:t>ースラインシステム学習後」↔　　　　　　　　　「提案システム学習後」での，学習意識の変化を比較する．</a:t>
            </a:r>
            <a:endParaRPr lang="en-US" altLang="ja-JP" dirty="0" smtClean="0"/>
          </a:p>
          <a:p>
            <a:pPr marL="457200" indent="-457200">
              <a:buFont typeface="+mj-ea"/>
              <a:buAutoNum type="arabicPeriod" startAt="2"/>
            </a:pPr>
            <a:r>
              <a:rPr lang="ja-JP" altLang="en-US" dirty="0"/>
              <a:t>提案システムによる学習の</a:t>
            </a:r>
            <a:r>
              <a:rPr lang="ja-JP" altLang="en-US" dirty="0" smtClean="0"/>
              <a:t>結果</a:t>
            </a:r>
            <a:r>
              <a:rPr lang="ja-JP" altLang="en-US" dirty="0"/>
              <a:t>，</a:t>
            </a:r>
            <a:r>
              <a:rPr lang="ja-JP" altLang="en-US" dirty="0" smtClean="0"/>
              <a:t>学習</a:t>
            </a:r>
            <a:r>
              <a:rPr lang="ja-JP" altLang="en-US" dirty="0"/>
              <a:t>意欲の</a:t>
            </a:r>
            <a:r>
              <a:rPr lang="ja-JP" altLang="en-US" dirty="0" smtClean="0"/>
              <a:t>向上といった</a:t>
            </a:r>
            <a:r>
              <a:rPr lang="ja-JP" altLang="en-US" dirty="0" smtClean="0"/>
              <a:t>，　「</a:t>
            </a:r>
            <a:r>
              <a:rPr lang="ja-JP" altLang="en-US" dirty="0" smtClean="0"/>
              <a:t>学習意識の向上」を</a:t>
            </a:r>
            <a:r>
              <a:rPr lang="ja-JP" altLang="en-US" dirty="0"/>
              <a:t>感じた人数が</a:t>
            </a:r>
            <a:r>
              <a:rPr lang="ja-JP" altLang="en-US" dirty="0" smtClean="0"/>
              <a:t>，ベースラインシステム</a:t>
            </a:r>
            <a:r>
              <a:rPr lang="ja-JP" altLang="en-US" dirty="0"/>
              <a:t>による学習時のそれより</a:t>
            </a:r>
            <a:r>
              <a:rPr lang="ja-JP" altLang="en-US" dirty="0" smtClean="0"/>
              <a:t>多ければ</a:t>
            </a:r>
            <a:r>
              <a:rPr lang="ja-JP" altLang="en-US" dirty="0"/>
              <a:t>，</a:t>
            </a:r>
            <a:r>
              <a:rPr lang="ja-JP" altLang="en-US" dirty="0" smtClean="0"/>
              <a:t>提案</a:t>
            </a:r>
            <a:r>
              <a:rPr lang="ja-JP" altLang="en-US" dirty="0"/>
              <a:t>システムにより，学習者の学習意識が向上したと言える．</a:t>
            </a:r>
            <a:endParaRPr lang="en-US" altLang="ja-JP" dirty="0" smtClean="0"/>
          </a:p>
        </p:txBody>
      </p:sp>
    </p:spTree>
    <p:extLst>
      <p:ext uri="{BB962C8B-B14F-4D97-AF65-F5344CB8AC3E}">
        <p14:creationId xmlns:p14="http://schemas.microsoft.com/office/powerpoint/2010/main" val="3753745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実験③　学習意識の変化</a:t>
            </a:r>
            <a:endParaRPr kumimoji="1" lang="ja-JP" altLang="en-US" sz="4400" b="1" dirty="0"/>
          </a:p>
        </p:txBody>
      </p:sp>
      <p:sp>
        <p:nvSpPr>
          <p:cNvPr id="3" name="コンテンツ プレースホルダー 2"/>
          <p:cNvSpPr>
            <a:spLocks noGrp="1"/>
          </p:cNvSpPr>
          <p:nvPr>
            <p:ph idx="1"/>
          </p:nvPr>
        </p:nvSpPr>
        <p:spPr/>
        <p:txBody>
          <a:bodyPr/>
          <a:lstStyle/>
          <a:p>
            <a:pPr>
              <a:buFont typeface="Wingdings" panose="05000000000000000000" pitchFamily="2" charset="2"/>
              <a:buChar char="l"/>
            </a:pPr>
            <a:r>
              <a:rPr kumimoji="1" lang="ja-JP" altLang="en-US" b="1" dirty="0" smtClean="0"/>
              <a:t>アンケートの信頼性について</a:t>
            </a:r>
            <a:endParaRPr kumimoji="1" lang="en-US" altLang="ja-JP" b="1" dirty="0" smtClean="0"/>
          </a:p>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smtClean="0"/>
              <a:t>アンケートに答えるのは人間であるため，どうしても，「うまくいくようにしたい」という気持ちが働くため，実験結果が良くなるように答えてしまう可能性があり，それがアンケートの信頼性を損ねる．</a:t>
            </a:r>
            <a:endParaRPr lang="en-US" altLang="ja-JP" dirty="0" smtClean="0"/>
          </a:p>
          <a:p>
            <a:pPr marL="201168" lvl="1" indent="0">
              <a:buNone/>
            </a:pPr>
            <a:endParaRPr lang="en-US" altLang="ja-JP" dirty="0"/>
          </a:p>
          <a:p>
            <a:pPr marL="201168" lvl="1" indent="0">
              <a:buNone/>
            </a:pPr>
            <a:r>
              <a:rPr lang="ja-JP" altLang="en-US" dirty="0" smtClean="0"/>
              <a:t>→</a:t>
            </a:r>
            <a:endParaRPr lang="en-US" altLang="ja-JP" dirty="0" smtClean="0"/>
          </a:p>
          <a:p>
            <a:pPr lvl="1">
              <a:buFont typeface="Wingdings" panose="05000000000000000000" pitchFamily="2" charset="2"/>
              <a:buChar char="l"/>
            </a:pPr>
            <a:r>
              <a:rPr lang="ja-JP" altLang="en-US" dirty="0" smtClean="0"/>
              <a:t>アンケート数を増やす（本質ではない質問も追加する）</a:t>
            </a:r>
            <a:endParaRPr lang="en-US" altLang="ja-JP" dirty="0" smtClean="0"/>
          </a:p>
          <a:p>
            <a:pPr lvl="1">
              <a:buFont typeface="Wingdings" panose="05000000000000000000" pitchFamily="2" charset="2"/>
              <a:buChar char="l"/>
            </a:pPr>
            <a:r>
              <a:rPr kumimoji="1" lang="ja-JP" altLang="en-US" dirty="0" smtClean="0"/>
              <a:t>実験目的の説明の時，明らかにしたいこと</a:t>
            </a:r>
            <a:r>
              <a:rPr lang="ja-JP" altLang="en-US" dirty="0" smtClean="0"/>
              <a:t>を伏せて説明するように　工夫する．</a:t>
            </a:r>
            <a:endParaRPr lang="en-US" altLang="ja-JP" dirty="0" smtClean="0"/>
          </a:p>
          <a:p>
            <a:pPr lvl="1">
              <a:buFont typeface="Wingdings" panose="05000000000000000000" pitchFamily="2" charset="2"/>
              <a:buChar char="l"/>
            </a:pPr>
            <a:endParaRPr kumimoji="1" lang="en-US" altLang="ja-JP" dirty="0"/>
          </a:p>
          <a:p>
            <a:pPr marL="201168" lvl="1" indent="0">
              <a:buNone/>
            </a:pPr>
            <a:r>
              <a:rPr lang="ja-JP" altLang="en-US" dirty="0" smtClean="0"/>
              <a:t>この２点を実施することで，アンケートの信頼性を保つ．</a:t>
            </a:r>
            <a:endParaRPr kumimoji="1" lang="ja-JP" altLang="en-US" dirty="0"/>
          </a:p>
        </p:txBody>
      </p:sp>
      <p:sp>
        <p:nvSpPr>
          <p:cNvPr id="4" name="スライド番号プレースホルダー 3"/>
          <p:cNvSpPr>
            <a:spLocks noGrp="1"/>
          </p:cNvSpPr>
          <p:nvPr>
            <p:ph type="sldNum" sz="quarter" idx="12"/>
          </p:nvPr>
        </p:nvSpPr>
        <p:spPr/>
        <p:txBody>
          <a:bodyPr/>
          <a:lstStyle/>
          <a:p>
            <a:fld id="{203C7C18-BAAA-46C9-B3D5-9F495F72E1F8}" type="slidenum">
              <a:rPr lang="ja-JP" altLang="en-US" smtClean="0"/>
              <a:t>26</a:t>
            </a:fld>
            <a:endParaRPr lang="ja-JP" altLang="en-US" dirty="0"/>
          </a:p>
        </p:txBody>
      </p:sp>
    </p:spTree>
    <p:extLst>
      <p:ext uri="{BB962C8B-B14F-4D97-AF65-F5344CB8AC3E}">
        <p14:creationId xmlns:p14="http://schemas.microsoft.com/office/powerpoint/2010/main" val="6080202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6242" y="1808541"/>
            <a:ext cx="7857745" cy="4450858"/>
          </a:xfrm>
        </p:spPr>
        <p:txBody>
          <a:bodyPr>
            <a:normAutofit/>
          </a:bodyPr>
          <a:lstStyle/>
          <a:p>
            <a:pPr>
              <a:buFont typeface="Wingdings" panose="05000000000000000000" pitchFamily="2" charset="2"/>
              <a:buChar char="l"/>
            </a:pPr>
            <a:r>
              <a:rPr lang="ja-JP" altLang="en-US" sz="2400" b="1" dirty="0" smtClean="0">
                <a:latin typeface="+mn-ea"/>
              </a:rPr>
              <a:t>実験データ①</a:t>
            </a:r>
            <a:endParaRPr lang="en-US" altLang="ja-JP" sz="2400" b="1" dirty="0" smtClean="0">
              <a:latin typeface="+mn-ea"/>
            </a:endParaRPr>
          </a:p>
          <a:p>
            <a:pPr lvl="1">
              <a:buFont typeface="Wingdings" panose="05000000000000000000" pitchFamily="2" charset="2"/>
              <a:buChar char="l"/>
            </a:pPr>
            <a:r>
              <a:rPr lang="ja-JP" altLang="en-US" sz="2000" dirty="0" smtClean="0">
                <a:latin typeface="+mn-ea"/>
              </a:rPr>
              <a:t>アンケート内容</a:t>
            </a:r>
            <a:endParaRPr lang="en-US" altLang="ja-JP" sz="2000" dirty="0">
              <a:latin typeface="+mn-ea"/>
            </a:endParaRPr>
          </a:p>
          <a:p>
            <a:pPr lvl="2">
              <a:buFont typeface="Wingdings" panose="05000000000000000000" pitchFamily="2" charset="2"/>
              <a:buChar char="l"/>
            </a:pP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学習前</a:t>
            </a:r>
            <a:endParaRPr lang="en-US" altLang="ja-JP" sz="1800" dirty="0">
              <a:latin typeface="+mn-ea"/>
            </a:endParaRPr>
          </a:p>
          <a:p>
            <a:pPr marL="544068" lvl="1" indent="-342900">
              <a:buFont typeface="+mj-ea"/>
              <a:buAutoNum type="circleNumDbPlain"/>
            </a:pPr>
            <a:r>
              <a:rPr kumimoji="1" lang="ja-JP" altLang="en-US" dirty="0" smtClean="0">
                <a:latin typeface="+mn-ea"/>
              </a:rPr>
              <a:t>英語リスニング学習したことは？またどんな学習をしてきたか？</a:t>
            </a:r>
            <a:endParaRPr kumimoji="1" lang="en-US" altLang="ja-JP" dirty="0" smtClean="0">
              <a:latin typeface="+mn-ea"/>
            </a:endParaRPr>
          </a:p>
          <a:p>
            <a:pPr marL="544068" lvl="1" indent="-342900">
              <a:buFont typeface="+mj-ea"/>
              <a:buAutoNum type="circleNumDbPlain"/>
            </a:pPr>
            <a:r>
              <a:rPr lang="ja-JP" altLang="en-US" dirty="0" smtClean="0">
                <a:latin typeface="+mn-ea"/>
              </a:rPr>
              <a:t>英語リスニング学習は好きか</a:t>
            </a:r>
            <a:r>
              <a:rPr lang="ja-JP" altLang="en-US" dirty="0" smtClean="0">
                <a:latin typeface="+mn-ea"/>
              </a:rPr>
              <a:t>？</a:t>
            </a:r>
            <a:endParaRPr kumimoji="1" lang="en-US" altLang="ja-JP" dirty="0" smtClean="0">
              <a:latin typeface="+mn-ea"/>
            </a:endParaRPr>
          </a:p>
          <a:p>
            <a:pPr marL="544068" lvl="1" indent="-342900">
              <a:buFont typeface="+mj-ea"/>
              <a:buAutoNum type="circleNumDbPlain"/>
            </a:pPr>
            <a:r>
              <a:rPr lang="ja-JP" altLang="en-US" dirty="0" smtClean="0">
                <a:latin typeface="+mn-ea"/>
              </a:rPr>
              <a:t>英語リスニング学習に対して興味があるか</a:t>
            </a:r>
            <a:r>
              <a:rPr lang="en-US" altLang="ja-JP" dirty="0" smtClean="0">
                <a:latin typeface="+mn-ea"/>
              </a:rPr>
              <a:t>/</a:t>
            </a:r>
            <a:r>
              <a:rPr lang="ja-JP" altLang="en-US" dirty="0" smtClean="0">
                <a:latin typeface="+mn-ea"/>
              </a:rPr>
              <a:t>楽しいか？</a:t>
            </a: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この質問により明らかにしたいこと</a:t>
            </a:r>
            <a:endParaRPr lang="en-US" altLang="ja-JP" sz="1800" dirty="0" smtClean="0">
              <a:latin typeface="+mn-ea"/>
            </a:endParaRPr>
          </a:p>
          <a:p>
            <a:pPr marL="201168" lvl="1" indent="0">
              <a:buNone/>
            </a:pPr>
            <a:r>
              <a:rPr lang="ja-JP" altLang="en-US" dirty="0" smtClean="0">
                <a:latin typeface="+mn-ea"/>
              </a:rPr>
              <a:t>①　学習者のそれまでの英語学習の履歴．実験結果に影響する可能性あり．</a:t>
            </a:r>
            <a:endParaRPr lang="en-US" altLang="ja-JP" dirty="0" smtClean="0">
              <a:latin typeface="+mn-ea"/>
            </a:endParaRPr>
          </a:p>
          <a:p>
            <a:pPr marL="201168" lvl="1" indent="0">
              <a:buNone/>
            </a:pPr>
            <a:r>
              <a:rPr lang="ja-JP" altLang="en-US" dirty="0" smtClean="0">
                <a:latin typeface="+mn-ea"/>
              </a:rPr>
              <a:t>②</a:t>
            </a:r>
            <a:r>
              <a:rPr lang="en-US" altLang="ja-JP" dirty="0" smtClean="0">
                <a:latin typeface="+mn-ea"/>
              </a:rPr>
              <a:t>.</a:t>
            </a:r>
            <a:r>
              <a:rPr lang="ja-JP" altLang="en-US" dirty="0">
                <a:latin typeface="+mn-ea"/>
              </a:rPr>
              <a:t>③</a:t>
            </a:r>
            <a:r>
              <a:rPr lang="ja-JP" altLang="en-US" dirty="0" smtClean="0">
                <a:latin typeface="+mn-ea"/>
              </a:rPr>
              <a:t>　学習開始前の学習者の英語学習に対する学習意識の調査．</a:t>
            </a:r>
            <a:endParaRPr lang="en-US" altLang="ja-JP" dirty="0" smtClean="0">
              <a:latin typeface="+mn-ea"/>
            </a:endParaRPr>
          </a:p>
          <a:p>
            <a:pPr marL="201168" lvl="1" indent="0">
              <a:buNone/>
            </a:pPr>
            <a:endParaRPr lang="en-US" altLang="ja-JP" dirty="0" smtClean="0">
              <a:latin typeface="+mn-ea"/>
            </a:endParaRPr>
          </a:p>
          <a:p>
            <a:pPr marL="201168" lvl="1" indent="0">
              <a:buNone/>
            </a:pPr>
            <a:r>
              <a:rPr lang="ja-JP" altLang="en-US" dirty="0" smtClean="0">
                <a:latin typeface="+mn-ea"/>
              </a:rPr>
              <a:t>　　それぞれ</a:t>
            </a:r>
            <a:r>
              <a:rPr lang="ja-JP" altLang="en-US" dirty="0">
                <a:latin typeface="+mn-ea"/>
              </a:rPr>
              <a:t>のシステムによる学習後との</a:t>
            </a:r>
            <a:r>
              <a:rPr lang="ja-JP" altLang="en-US" dirty="0" smtClean="0">
                <a:latin typeface="+mn-ea"/>
              </a:rPr>
              <a:t>比較のため．</a:t>
            </a:r>
            <a:endParaRPr lang="en-US" altLang="ja-JP" dirty="0">
              <a:latin typeface="+mn-ea"/>
            </a:endParaRPr>
          </a:p>
          <a:p>
            <a:pPr marL="544068" lvl="1" indent="-342900">
              <a:buFont typeface="+mj-ea"/>
              <a:buAutoNum type="circleNumDbPlain"/>
            </a:pPr>
            <a:endParaRPr lang="en-US" altLang="ja-JP" dirty="0" smtClean="0">
              <a:latin typeface="+mn-ea"/>
            </a:endParaRPr>
          </a:p>
          <a:p>
            <a:pPr marL="544068" lvl="1" indent="-342900">
              <a:buFont typeface="+mj-ea"/>
              <a:buAutoNum type="circleNumDbPlain"/>
            </a:pPr>
            <a:endParaRPr lang="en-US" altLang="ja-JP" dirty="0" smtClean="0">
              <a:latin typeface="+mn-ea"/>
            </a:endParaRPr>
          </a:p>
          <a:p>
            <a:pPr marL="544068" lvl="1" indent="-342900">
              <a:buFont typeface="+mj-ea"/>
              <a:buAutoNum type="circleNumDbPlain"/>
            </a:pPr>
            <a:endParaRPr lang="en-US" altLang="ja-JP" dirty="0">
              <a:latin typeface="+mn-ea"/>
            </a:endParaRPr>
          </a:p>
          <a:p>
            <a:pPr marL="544068" lvl="1" indent="-342900">
              <a:buFont typeface="+mj-ea"/>
              <a:buAutoNum type="circleNumDbPlain"/>
            </a:pPr>
            <a:endParaRPr lang="en-US" altLang="ja-JP" dirty="0" smtClean="0"/>
          </a:p>
        </p:txBody>
      </p:sp>
      <p:sp>
        <p:nvSpPr>
          <p:cNvPr id="4" name="スライド番号プレースホルダー 3"/>
          <p:cNvSpPr>
            <a:spLocks noGrp="1"/>
          </p:cNvSpPr>
          <p:nvPr>
            <p:ph type="sldNum" sz="quarter" idx="12"/>
          </p:nvPr>
        </p:nvSpPr>
        <p:spPr/>
        <p:txBody>
          <a:bodyPr/>
          <a:lstStyle/>
          <a:p>
            <a:fld id="{31BED850-402F-4245-B76D-1FF1564A1BFC}" type="slidenum">
              <a:rPr lang="ja-JP" altLang="en-US" smtClean="0"/>
              <a:t>27</a:t>
            </a:fld>
            <a:endParaRPr lang="ja-JP" altLang="en-US" dirty="0"/>
          </a:p>
        </p:txBody>
      </p:sp>
      <p:sp>
        <p:nvSpPr>
          <p:cNvPr id="5" name="タイトル 1"/>
          <p:cNvSpPr txBox="1">
            <a:spLocks/>
          </p:cNvSpPr>
          <p:nvPr/>
        </p:nvSpPr>
        <p:spPr>
          <a:xfrm>
            <a:off x="887516" y="837886"/>
            <a:ext cx="7543800" cy="87046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実験③　学習意識の変化</a:t>
            </a:r>
            <a:endParaRPr lang="ja-JP" altLang="en-US" sz="4400" b="1" dirty="0"/>
          </a:p>
        </p:txBody>
      </p:sp>
      <p:sp>
        <p:nvSpPr>
          <p:cNvPr id="10" name="屈折矢印 9"/>
          <p:cNvSpPr/>
          <p:nvPr/>
        </p:nvSpPr>
        <p:spPr>
          <a:xfrm rot="5400000">
            <a:off x="1011155" y="5297214"/>
            <a:ext cx="429604" cy="290039"/>
          </a:xfrm>
          <a:prstGeom prst="bentUpArrow">
            <a:avLst>
              <a:gd name="adj1" fmla="val 15476"/>
              <a:gd name="adj2" fmla="val 1706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4034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6242" y="1808541"/>
            <a:ext cx="7857745" cy="4450858"/>
          </a:xfrm>
        </p:spPr>
        <p:txBody>
          <a:bodyPr>
            <a:normAutofit/>
          </a:bodyPr>
          <a:lstStyle/>
          <a:p>
            <a:pPr>
              <a:buFont typeface="Wingdings" panose="05000000000000000000" pitchFamily="2" charset="2"/>
              <a:buChar char="l"/>
            </a:pPr>
            <a:r>
              <a:rPr lang="ja-JP" altLang="en-US" sz="2400" b="1" dirty="0" smtClean="0">
                <a:latin typeface="+mn-ea"/>
              </a:rPr>
              <a:t>実験</a:t>
            </a:r>
            <a:r>
              <a:rPr lang="ja-JP" altLang="en-US" sz="2400" b="1" dirty="0" smtClean="0">
                <a:latin typeface="+mn-ea"/>
              </a:rPr>
              <a:t>データ②</a:t>
            </a:r>
            <a:endParaRPr lang="en-US" altLang="ja-JP" sz="2400" b="1" dirty="0" smtClean="0">
              <a:latin typeface="+mn-ea"/>
            </a:endParaRPr>
          </a:p>
          <a:p>
            <a:pPr lvl="1">
              <a:buFont typeface="Wingdings" panose="05000000000000000000" pitchFamily="2" charset="2"/>
              <a:buChar char="l"/>
            </a:pPr>
            <a:r>
              <a:rPr lang="ja-JP" altLang="en-US" sz="2000" dirty="0" smtClean="0">
                <a:latin typeface="+mn-ea"/>
              </a:rPr>
              <a:t>アンケート内容</a:t>
            </a:r>
            <a:endParaRPr lang="en-US" altLang="ja-JP" sz="2000" dirty="0">
              <a:latin typeface="+mn-ea"/>
            </a:endParaRPr>
          </a:p>
          <a:p>
            <a:pPr lvl="2">
              <a:buFont typeface="Wingdings" panose="05000000000000000000" pitchFamily="2" charset="2"/>
              <a:buChar char="l"/>
            </a:pP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学習前</a:t>
            </a:r>
            <a:endParaRPr lang="en-US" altLang="ja-JP" sz="1800" dirty="0">
              <a:latin typeface="+mn-ea"/>
            </a:endParaRPr>
          </a:p>
          <a:p>
            <a:pPr marL="544068" lvl="1" indent="-342900">
              <a:buFont typeface="+mj-ea"/>
              <a:buAutoNum type="circleNumDbPlain" startAt="4"/>
            </a:pPr>
            <a:r>
              <a:rPr lang="ja-JP" altLang="en-US" dirty="0">
                <a:latin typeface="+mn-ea"/>
              </a:rPr>
              <a:t>留学したことはあるか？または留学に興味があるか</a:t>
            </a:r>
            <a:r>
              <a:rPr lang="ja-JP" altLang="en-US" dirty="0" smtClean="0">
                <a:latin typeface="+mn-ea"/>
              </a:rPr>
              <a:t>？</a:t>
            </a:r>
            <a:endParaRPr lang="en-US" altLang="ja-JP" dirty="0" smtClean="0">
              <a:latin typeface="+mn-ea"/>
            </a:endParaRPr>
          </a:p>
          <a:p>
            <a:pPr marL="544068" lvl="1" indent="-342900">
              <a:buFont typeface="+mj-ea"/>
              <a:buAutoNum type="circleNumDbPlain" startAt="4"/>
            </a:pPr>
            <a:r>
              <a:rPr lang="ja-JP" altLang="en-US" dirty="0">
                <a:latin typeface="+mn-ea"/>
              </a:rPr>
              <a:t>英語に関する資格を持っているか</a:t>
            </a:r>
            <a:r>
              <a:rPr lang="ja-JP" altLang="en-US" dirty="0" smtClean="0">
                <a:latin typeface="+mn-ea"/>
              </a:rPr>
              <a:t>？（</a:t>
            </a:r>
            <a:r>
              <a:rPr lang="en-US" altLang="ja-JP" dirty="0" smtClean="0">
                <a:latin typeface="+mn-ea"/>
              </a:rPr>
              <a:t>TOEIC</a:t>
            </a:r>
            <a:r>
              <a:rPr lang="ja-JP" altLang="en-US" dirty="0" smtClean="0">
                <a:latin typeface="+mn-ea"/>
              </a:rPr>
              <a:t>の点数等もあれば）</a:t>
            </a:r>
            <a:endParaRPr lang="en-US" altLang="ja-JP" dirty="0" smtClean="0">
              <a:latin typeface="+mn-ea"/>
            </a:endParaRPr>
          </a:p>
          <a:p>
            <a:pPr marL="544068" lvl="1" indent="-342900">
              <a:buFont typeface="+mj-ea"/>
              <a:buAutoNum type="circleNumDbPlain" startAt="4"/>
            </a:pPr>
            <a:r>
              <a:rPr lang="ja-JP" altLang="en-US" dirty="0">
                <a:latin typeface="+mn-ea"/>
              </a:rPr>
              <a:t>主要</a:t>
            </a:r>
            <a:r>
              <a:rPr lang="en-US" altLang="ja-JP" dirty="0">
                <a:latin typeface="+mn-ea"/>
              </a:rPr>
              <a:t>5</a:t>
            </a:r>
            <a:r>
              <a:rPr lang="ja-JP" altLang="en-US" dirty="0">
                <a:latin typeface="+mn-ea"/>
              </a:rPr>
              <a:t>科目のうち，最も得意な教科は</a:t>
            </a:r>
            <a:r>
              <a:rPr lang="ja-JP" altLang="en-US" dirty="0" smtClean="0">
                <a:latin typeface="+mn-ea"/>
              </a:rPr>
              <a:t>？</a:t>
            </a:r>
            <a:endParaRPr lang="en-US" altLang="ja-JP" dirty="0" smtClean="0">
              <a:latin typeface="+mn-ea"/>
            </a:endParaRPr>
          </a:p>
          <a:p>
            <a:pPr marL="544068" lvl="1" indent="-342900">
              <a:buFont typeface="+mj-ea"/>
              <a:buAutoNum type="circleNumDbPlain" startAt="4"/>
            </a:pPr>
            <a:endParaRPr kumimoji="1" lang="en-US" altLang="ja-JP" dirty="0">
              <a:latin typeface="+mn-ea"/>
            </a:endParaRPr>
          </a:p>
          <a:p>
            <a:pPr marL="201168" lvl="1" indent="0">
              <a:buNone/>
            </a:pPr>
            <a:endParaRPr kumimoji="1" lang="en-US" altLang="ja-JP" dirty="0" smtClean="0">
              <a:latin typeface="+mn-ea"/>
            </a:endParaRPr>
          </a:p>
          <a:p>
            <a:pPr marL="544068" lvl="1" indent="-342900">
              <a:buFont typeface="+mj-ea"/>
              <a:buAutoNum type="circleNumDbPlain" startAt="4"/>
            </a:pPr>
            <a:endParaRPr lang="en-US" altLang="ja-JP" dirty="0" smtClean="0">
              <a:latin typeface="+mn-ea"/>
            </a:endParaRPr>
          </a:p>
          <a:p>
            <a:pPr marL="544068" lvl="1" indent="-342900">
              <a:buFont typeface="+mj-ea"/>
              <a:buAutoNum type="circleNumDbPlain" startAt="4"/>
            </a:pPr>
            <a:endParaRPr lang="en-US" altLang="ja-JP" dirty="0" smtClean="0">
              <a:latin typeface="+mn-ea"/>
            </a:endParaRPr>
          </a:p>
          <a:p>
            <a:pPr marL="544068" lvl="1" indent="-342900">
              <a:buFont typeface="+mj-ea"/>
              <a:buAutoNum type="circleNumDbPlain" startAt="4"/>
            </a:pPr>
            <a:endParaRPr lang="en-US" altLang="ja-JP" dirty="0">
              <a:latin typeface="+mn-ea"/>
            </a:endParaRPr>
          </a:p>
          <a:p>
            <a:pPr marL="544068" lvl="1" indent="-342900">
              <a:buFont typeface="+mj-ea"/>
              <a:buAutoNum type="circleNumDbPlain" startAt="4"/>
            </a:pPr>
            <a:endParaRPr lang="en-US" altLang="ja-JP" dirty="0" smtClean="0"/>
          </a:p>
        </p:txBody>
      </p:sp>
      <p:sp>
        <p:nvSpPr>
          <p:cNvPr id="4" name="スライド番号プレースホルダー 3"/>
          <p:cNvSpPr>
            <a:spLocks noGrp="1"/>
          </p:cNvSpPr>
          <p:nvPr>
            <p:ph type="sldNum" sz="quarter" idx="12"/>
          </p:nvPr>
        </p:nvSpPr>
        <p:spPr/>
        <p:txBody>
          <a:bodyPr/>
          <a:lstStyle/>
          <a:p>
            <a:fld id="{31BED850-402F-4245-B76D-1FF1564A1BFC}" type="slidenum">
              <a:rPr lang="ja-JP" altLang="en-US" smtClean="0"/>
              <a:t>28</a:t>
            </a:fld>
            <a:endParaRPr lang="ja-JP" altLang="en-US" dirty="0"/>
          </a:p>
        </p:txBody>
      </p:sp>
      <p:sp>
        <p:nvSpPr>
          <p:cNvPr id="5" name="タイトル 1"/>
          <p:cNvSpPr txBox="1">
            <a:spLocks/>
          </p:cNvSpPr>
          <p:nvPr/>
        </p:nvSpPr>
        <p:spPr>
          <a:xfrm>
            <a:off x="887516" y="837886"/>
            <a:ext cx="7543800" cy="87046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実験③　学習意識の変化</a:t>
            </a:r>
            <a:endParaRPr lang="ja-JP" altLang="en-US" sz="4400" b="1" dirty="0"/>
          </a:p>
        </p:txBody>
      </p:sp>
    </p:spTree>
    <p:extLst>
      <p:ext uri="{BB962C8B-B14F-4D97-AF65-F5344CB8AC3E}">
        <p14:creationId xmlns:p14="http://schemas.microsoft.com/office/powerpoint/2010/main" val="42899640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06099" y="1863046"/>
            <a:ext cx="7543801" cy="4281689"/>
          </a:xfrm>
        </p:spPr>
        <p:txBody>
          <a:bodyPr>
            <a:normAutofit/>
          </a:bodyPr>
          <a:lstStyle/>
          <a:p>
            <a:pPr>
              <a:buFont typeface="Wingdings" panose="05000000000000000000" pitchFamily="2" charset="2"/>
              <a:buChar char="l"/>
            </a:pPr>
            <a:r>
              <a:rPr lang="ja-JP" altLang="en-US" sz="2400" b="1" dirty="0" smtClean="0"/>
              <a:t>実験</a:t>
            </a:r>
            <a:r>
              <a:rPr lang="ja-JP" altLang="en-US" sz="2400" b="1" dirty="0" smtClean="0"/>
              <a:t>データ③</a:t>
            </a:r>
            <a:endParaRPr lang="en-US" altLang="ja-JP" sz="2000" dirty="0" smtClean="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学習後</a:t>
            </a:r>
            <a:endParaRPr lang="en-US" altLang="ja-JP" dirty="0" smtClean="0"/>
          </a:p>
          <a:p>
            <a:pPr marL="544068" lvl="1" indent="-342900">
              <a:buFont typeface="+mj-ea"/>
              <a:buAutoNum type="circleNumDbPlain"/>
            </a:pPr>
            <a:r>
              <a:rPr lang="ja-JP" altLang="en-US" dirty="0" smtClean="0"/>
              <a:t>この</a:t>
            </a:r>
            <a:r>
              <a:rPr lang="ja-JP" altLang="en-US" dirty="0"/>
              <a:t>ステムによる</a:t>
            </a:r>
            <a:r>
              <a:rPr lang="ja-JP" altLang="en-US" dirty="0" smtClean="0"/>
              <a:t>学習によって，英語</a:t>
            </a:r>
            <a:r>
              <a:rPr lang="ja-JP" altLang="en-US" dirty="0"/>
              <a:t>リスニングに興味が湧く</a:t>
            </a:r>
            <a:r>
              <a:rPr lang="en-US" altLang="ja-JP" dirty="0"/>
              <a:t>/</a:t>
            </a:r>
            <a:r>
              <a:rPr lang="ja-JP" altLang="en-US" dirty="0"/>
              <a:t>英語リスニングが楽しいと思えたか？</a:t>
            </a:r>
            <a:endParaRPr lang="en-US" altLang="ja-JP" dirty="0"/>
          </a:p>
          <a:p>
            <a:pPr marL="544068" lvl="1" indent="-342900">
              <a:buFont typeface="+mj-ea"/>
              <a:buAutoNum type="circleNumDbPlain"/>
            </a:pPr>
            <a:r>
              <a:rPr lang="ja-JP" altLang="en-US" dirty="0"/>
              <a:t>このシステムを用いて，継続して学習したいと思うか</a:t>
            </a:r>
            <a:r>
              <a:rPr lang="ja-JP" altLang="en-US" dirty="0" smtClean="0"/>
              <a:t>？</a:t>
            </a:r>
            <a:endParaRPr lang="en-US" altLang="ja-JP" dirty="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この質問により明らかにしたいこと</a:t>
            </a:r>
            <a:endParaRPr lang="en-US" altLang="ja-JP" sz="1800" dirty="0" smtClean="0"/>
          </a:p>
          <a:p>
            <a:pPr marL="201168" lvl="1" indent="0">
              <a:buNone/>
            </a:pPr>
            <a:r>
              <a:rPr lang="ja-JP" altLang="en-US" dirty="0" smtClean="0"/>
              <a:t>　</a:t>
            </a:r>
            <a:endParaRPr lang="en-US" altLang="ja-JP" dirty="0" smtClean="0"/>
          </a:p>
          <a:p>
            <a:pPr marL="201168" lvl="1" indent="0">
              <a:buNone/>
            </a:pPr>
            <a:r>
              <a:rPr lang="ja-JP" altLang="en-US" dirty="0" smtClean="0"/>
              <a:t>①</a:t>
            </a:r>
            <a:r>
              <a:rPr lang="en-US" altLang="ja-JP" dirty="0" smtClean="0"/>
              <a:t>.</a:t>
            </a:r>
            <a:r>
              <a:rPr lang="ja-JP" altLang="en-US" dirty="0" smtClean="0"/>
              <a:t>②　</a:t>
            </a:r>
            <a:r>
              <a:rPr lang="ja-JP" altLang="en-US" dirty="0"/>
              <a:t>各システム学習後の学習者の英語学習に</a:t>
            </a:r>
            <a:r>
              <a:rPr lang="ja-JP" altLang="en-US" dirty="0" smtClean="0"/>
              <a:t>対する学習</a:t>
            </a:r>
            <a:r>
              <a:rPr lang="ja-JP" altLang="en-US" dirty="0"/>
              <a:t>意欲</a:t>
            </a:r>
            <a:r>
              <a:rPr lang="ja-JP" altLang="en-US" dirty="0" smtClean="0"/>
              <a:t>の調査．</a:t>
            </a:r>
            <a:endParaRPr lang="en-US" altLang="ja-JP" dirty="0"/>
          </a:p>
          <a:p>
            <a:pPr marL="201168" lvl="1" indent="0">
              <a:buNone/>
            </a:pPr>
            <a:endParaRPr lang="en-US" altLang="ja-JP" dirty="0" smtClean="0"/>
          </a:p>
          <a:p>
            <a:pPr marL="201168" lvl="1" indent="0">
              <a:buNone/>
            </a:pPr>
            <a:r>
              <a:rPr lang="ja-JP" altLang="en-US" dirty="0"/>
              <a:t>　</a:t>
            </a:r>
            <a:r>
              <a:rPr lang="ja-JP" altLang="en-US" dirty="0" smtClean="0"/>
              <a:t>　　</a:t>
            </a:r>
            <a:r>
              <a:rPr lang="ja-JP" altLang="en-US" dirty="0"/>
              <a:t>　</a:t>
            </a:r>
            <a:r>
              <a:rPr lang="ja-JP" altLang="en-US" dirty="0" smtClean="0"/>
              <a:t>学習開始前との比較のため．</a:t>
            </a:r>
            <a:endParaRPr lang="en-US" altLang="ja-JP" dirty="0" smtClean="0"/>
          </a:p>
        </p:txBody>
      </p:sp>
      <p:sp>
        <p:nvSpPr>
          <p:cNvPr id="4" name="スライド番号プレースホルダー 3"/>
          <p:cNvSpPr>
            <a:spLocks noGrp="1"/>
          </p:cNvSpPr>
          <p:nvPr>
            <p:ph type="sldNum" sz="quarter" idx="12"/>
          </p:nvPr>
        </p:nvSpPr>
        <p:spPr/>
        <p:txBody>
          <a:bodyPr/>
          <a:lstStyle/>
          <a:p>
            <a:fld id="{20A94B8A-CDD2-41AD-A010-D0525F6F6987}" type="slidenum">
              <a:rPr lang="ja-JP" altLang="en-US" smtClean="0"/>
              <a:t>29</a:t>
            </a:fld>
            <a:endParaRPr lang="ja-JP" altLang="en-US" dirty="0"/>
          </a:p>
        </p:txBody>
      </p:sp>
      <p:sp>
        <p:nvSpPr>
          <p:cNvPr id="5" name="タイトル 1"/>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実験③　学習意識の変化</a:t>
            </a:r>
            <a:endParaRPr lang="ja-JP" altLang="en-US" sz="4400" b="1" dirty="0"/>
          </a:p>
        </p:txBody>
      </p:sp>
      <p:sp>
        <p:nvSpPr>
          <p:cNvPr id="7" name="屈折矢印 6"/>
          <p:cNvSpPr/>
          <p:nvPr/>
        </p:nvSpPr>
        <p:spPr>
          <a:xfrm rot="5400000">
            <a:off x="1375094" y="5137742"/>
            <a:ext cx="415939" cy="580184"/>
          </a:xfrm>
          <a:prstGeom prst="bentUpArrow">
            <a:avLst>
              <a:gd name="adj1" fmla="val 15476"/>
              <a:gd name="adj2" fmla="val 1706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0995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3404" y="847271"/>
            <a:ext cx="6347713" cy="846221"/>
          </a:xfrm>
        </p:spPr>
        <p:txBody>
          <a:bodyPr/>
          <a:lstStyle/>
          <a:p>
            <a:r>
              <a:rPr kumimoji="1" lang="ja-JP" altLang="en-US" sz="4400" b="1" dirty="0" smtClean="0"/>
              <a:t>関連</a:t>
            </a:r>
            <a:r>
              <a:rPr lang="ja-JP" altLang="en-US" sz="4400" b="1" dirty="0" smtClean="0"/>
              <a:t>研究①</a:t>
            </a:r>
            <a:endParaRPr kumimoji="1" lang="ja-JP" altLang="en-US" sz="2400" b="1" dirty="0"/>
          </a:p>
        </p:txBody>
      </p:sp>
      <p:sp>
        <p:nvSpPr>
          <p:cNvPr id="3" name="コンテンツ プレースホルダー 2"/>
          <p:cNvSpPr>
            <a:spLocks noGrp="1"/>
          </p:cNvSpPr>
          <p:nvPr>
            <p:ph idx="1"/>
          </p:nvPr>
        </p:nvSpPr>
        <p:spPr>
          <a:xfrm>
            <a:off x="722692" y="1886099"/>
            <a:ext cx="8232772" cy="4733776"/>
          </a:xfrm>
        </p:spPr>
        <p:txBody>
          <a:bodyPr>
            <a:normAutofit/>
          </a:bodyPr>
          <a:lstStyle/>
          <a:p>
            <a:pPr marL="0" indent="0">
              <a:buNone/>
            </a:pPr>
            <a:r>
              <a:rPr lang="en-US" altLang="ja-JP" sz="1400" b="1" dirty="0" smtClean="0"/>
              <a:t>【</a:t>
            </a:r>
            <a:r>
              <a:rPr lang="ja-JP" altLang="en-US" sz="1400" b="1" dirty="0" smtClean="0"/>
              <a:t>英語音声の聞き取りやすさに関する研究</a:t>
            </a:r>
            <a:r>
              <a:rPr lang="en-US" altLang="ja-JP" sz="1400" b="1" dirty="0" smtClean="0"/>
              <a:t>】</a:t>
            </a:r>
          </a:p>
          <a:p>
            <a:r>
              <a:rPr lang="ja-JP" altLang="en-US" sz="1600" dirty="0" smtClean="0"/>
              <a:t>［</a:t>
            </a:r>
            <a:r>
              <a:rPr lang="en-US" altLang="ja-JP" sz="1600" dirty="0" smtClean="0"/>
              <a:t>1</a:t>
            </a:r>
            <a:r>
              <a:rPr lang="ja-JP" altLang="en-US" sz="1600" dirty="0" smtClean="0"/>
              <a:t>］「</a:t>
            </a:r>
            <a:r>
              <a:rPr lang="ja-JP" altLang="en-US" sz="1600" dirty="0"/>
              <a:t>異文化コミュニケーションのための日本人に聞き取りやすい英語音声の研究</a:t>
            </a:r>
            <a:r>
              <a:rPr lang="ja-JP" altLang="en-US" sz="2400" dirty="0" smtClean="0"/>
              <a:t>」</a:t>
            </a:r>
            <a:r>
              <a:rPr lang="ja-JP" altLang="en-US" dirty="0"/>
              <a:t>　</a:t>
            </a:r>
            <a:r>
              <a:rPr lang="ja-JP" altLang="en-US" sz="1400" dirty="0" smtClean="0"/>
              <a:t>　　　　　　　　　　　　　　　　　　　　　</a:t>
            </a:r>
            <a:r>
              <a:rPr lang="ja-JP" altLang="en-US" sz="1200" dirty="0" smtClean="0"/>
              <a:t>（</a:t>
            </a:r>
            <a:r>
              <a:rPr lang="ja-JP" altLang="en-US" sz="1200" dirty="0"/>
              <a:t>著者：喜多</a:t>
            </a:r>
            <a:r>
              <a:rPr lang="ja-JP" altLang="en-US" sz="1200" dirty="0" smtClean="0"/>
              <a:t>，収録</a:t>
            </a:r>
            <a:r>
              <a:rPr lang="ja-JP" altLang="en-US" sz="1200" dirty="0"/>
              <a:t>刊行物：情報処理学会研究報告マルチメディア通信と分散処理（</a:t>
            </a:r>
            <a:r>
              <a:rPr lang="en-US" altLang="ja-JP" sz="1200" dirty="0"/>
              <a:t>DPS</a:t>
            </a:r>
            <a:r>
              <a:rPr lang="ja-JP" altLang="en-US" sz="1200" dirty="0"/>
              <a:t>） </a:t>
            </a:r>
            <a:r>
              <a:rPr lang="en-US" altLang="ja-JP" sz="1200" dirty="0"/>
              <a:t>2007(91(2007-DPS-132</a:t>
            </a:r>
            <a:r>
              <a:rPr lang="en-US" altLang="ja-JP" sz="1200" dirty="0" smtClean="0"/>
              <a:t>))</a:t>
            </a:r>
            <a:r>
              <a:rPr lang="ja-JP" altLang="en-US" sz="1200" dirty="0" smtClean="0"/>
              <a:t>）</a:t>
            </a:r>
            <a:endParaRPr lang="en-US" altLang="ja-JP" sz="1400" dirty="0"/>
          </a:p>
          <a:p>
            <a:r>
              <a:rPr lang="ja-JP" altLang="en-US" sz="1600" dirty="0" smtClean="0"/>
              <a:t>「</a:t>
            </a:r>
            <a:r>
              <a:rPr lang="en-US" altLang="ja-JP" sz="1600" dirty="0" smtClean="0"/>
              <a:t>2</a:t>
            </a:r>
            <a:r>
              <a:rPr lang="ja-JP" altLang="en-US" sz="1600" dirty="0" smtClean="0"/>
              <a:t>」「</a:t>
            </a:r>
            <a:r>
              <a:rPr lang="ja-JP" altLang="en-US" sz="1600" dirty="0"/>
              <a:t>会話文と説明文における単語認知の差異とリスニングスピードに関する</a:t>
            </a:r>
            <a:r>
              <a:rPr lang="ja-JP" altLang="en-US" sz="1600" dirty="0" smtClean="0"/>
              <a:t>考察」</a:t>
            </a:r>
            <a:r>
              <a:rPr lang="ja-JP" altLang="en-US" sz="1600" dirty="0"/>
              <a:t>　</a:t>
            </a:r>
            <a:r>
              <a:rPr lang="ja-JP" altLang="en-US" sz="1400" dirty="0" smtClean="0"/>
              <a:t>　　　　　　　　　　　　　　　　　　</a:t>
            </a:r>
            <a:r>
              <a:rPr lang="ja-JP" altLang="en-US" sz="1200" dirty="0" smtClean="0"/>
              <a:t>（</a:t>
            </a:r>
            <a:r>
              <a:rPr lang="ja-JP" altLang="en-US" sz="1200" dirty="0"/>
              <a:t>著者</a:t>
            </a:r>
            <a:r>
              <a:rPr lang="ja-JP" altLang="en-US" sz="1200" dirty="0" smtClean="0"/>
              <a:t>：米崎 啓和、　収録刊行物</a:t>
            </a:r>
            <a:r>
              <a:rPr lang="ja-JP" altLang="en-US" sz="1200" dirty="0" smtClean="0">
                <a:latin typeface="+mn-ea"/>
              </a:rPr>
              <a:t>：</a:t>
            </a:r>
            <a:r>
              <a:rPr lang="zh-TW" altLang="en-US" sz="1200" dirty="0">
                <a:latin typeface="メイリオ" panose="020B0604030504040204" pitchFamily="50" charset="-128"/>
                <a:ea typeface="メイリオ" panose="020B0604030504040204" pitchFamily="50" charset="-128"/>
              </a:rPr>
              <a:t>鳴門英語研究 </a:t>
            </a:r>
            <a:r>
              <a:rPr lang="en-US" altLang="zh-TW" sz="1200" dirty="0">
                <a:latin typeface="メイリオ" panose="020B0604030504040204" pitchFamily="50" charset="-128"/>
                <a:ea typeface="メイリオ" panose="020B0604030504040204" pitchFamily="50" charset="-128"/>
              </a:rPr>
              <a:t>26, 145-160, </a:t>
            </a:r>
            <a:r>
              <a:rPr lang="en-US" altLang="zh-TW" sz="1200" dirty="0" smtClean="0">
                <a:latin typeface="メイリオ" panose="020B0604030504040204" pitchFamily="50" charset="-128"/>
                <a:ea typeface="メイリオ" panose="020B0604030504040204" pitchFamily="50" charset="-128"/>
              </a:rPr>
              <a:t>2016-01-31</a:t>
            </a:r>
            <a:r>
              <a:rPr lang="ja-JP" altLang="en-US" sz="1200" dirty="0" smtClean="0"/>
              <a:t>）</a:t>
            </a:r>
            <a:r>
              <a:rPr lang="ja-JP" altLang="en-US" sz="1100" dirty="0" smtClean="0"/>
              <a:t>　　</a:t>
            </a:r>
            <a:endParaRPr lang="en-US" altLang="ja-JP" sz="1600" dirty="0"/>
          </a:p>
          <a:p>
            <a:r>
              <a:rPr lang="ja-JP" altLang="en-US" sz="1600" dirty="0" smtClean="0"/>
              <a:t>「</a:t>
            </a:r>
            <a:r>
              <a:rPr lang="en-US" altLang="ja-JP" sz="1600" dirty="0"/>
              <a:t>3</a:t>
            </a:r>
            <a:r>
              <a:rPr lang="ja-JP" altLang="en-US" sz="1600" dirty="0" smtClean="0"/>
              <a:t>」「英語</a:t>
            </a:r>
            <a:r>
              <a:rPr lang="ja-JP" altLang="en-US" sz="1600" dirty="0"/>
              <a:t>の聞き取りに見られる傾向と習熟度に関する</a:t>
            </a:r>
            <a:r>
              <a:rPr lang="ja-JP" altLang="en-US" sz="1600" dirty="0" smtClean="0"/>
              <a:t>一考察」</a:t>
            </a:r>
            <a:r>
              <a:rPr lang="ja-JP" altLang="en-US" sz="1100" dirty="0" smtClean="0"/>
              <a:t>　　</a:t>
            </a:r>
            <a:r>
              <a:rPr lang="ja-JP" altLang="en-US" sz="1200" dirty="0" smtClean="0"/>
              <a:t>　　</a:t>
            </a:r>
            <a:r>
              <a:rPr lang="ja-JP" altLang="en-US" sz="900" dirty="0" smtClean="0"/>
              <a:t>　　</a:t>
            </a:r>
            <a:r>
              <a:rPr lang="ja-JP" altLang="en-US" sz="1000" dirty="0" smtClean="0"/>
              <a:t>　　　　　　　　　　　　　　　　　　　　　　　　　　　　　　　　　　　　　　　　　　　　　　　　　　　　　　　　　　　　　　　　　　　　　　</a:t>
            </a:r>
            <a:r>
              <a:rPr lang="ja-JP" altLang="en-US" sz="1400" dirty="0" smtClean="0"/>
              <a:t>（</a:t>
            </a:r>
            <a:r>
              <a:rPr lang="ja-JP" altLang="en-US" sz="1400" dirty="0"/>
              <a:t>著者：數</a:t>
            </a:r>
            <a:r>
              <a:rPr lang="ja-JP" altLang="en-US" sz="1400" dirty="0" smtClean="0"/>
              <a:t>見，収録</a:t>
            </a:r>
            <a:r>
              <a:rPr lang="ja-JP" altLang="en-US" sz="1400" dirty="0"/>
              <a:t>刊行物：外国語教育フォーラム </a:t>
            </a:r>
            <a:r>
              <a:rPr lang="en-US" altLang="ja-JP" sz="1400" dirty="0"/>
              <a:t>8</a:t>
            </a:r>
            <a:r>
              <a:rPr lang="en-US" altLang="ja-JP" sz="1400" dirty="0" smtClean="0"/>
              <a:t>,</a:t>
            </a:r>
            <a:r>
              <a:rPr lang="ja-JP" altLang="en-US" sz="1400" dirty="0"/>
              <a:t> </a:t>
            </a:r>
            <a:r>
              <a:rPr lang="en-US" altLang="ja-JP" sz="1400" dirty="0" smtClean="0"/>
              <a:t> </a:t>
            </a:r>
            <a:r>
              <a:rPr lang="en-US" altLang="ja-JP" sz="1400" dirty="0"/>
              <a:t>91-99, </a:t>
            </a:r>
            <a:r>
              <a:rPr lang="en-US" altLang="ja-JP" sz="1400" dirty="0" smtClean="0"/>
              <a:t>2014-03</a:t>
            </a:r>
            <a:r>
              <a:rPr lang="ja-JP" altLang="en-US" sz="1400" dirty="0" smtClean="0"/>
              <a:t>）</a:t>
            </a:r>
            <a:endParaRPr lang="en-US" altLang="ja-JP" sz="1400" dirty="0" smtClean="0"/>
          </a:p>
          <a:p>
            <a:r>
              <a:rPr lang="ja-JP" altLang="en-US" sz="1400" dirty="0" smtClean="0"/>
              <a:t>［</a:t>
            </a:r>
            <a:r>
              <a:rPr lang="en-US" altLang="ja-JP" sz="1400" dirty="0" smtClean="0"/>
              <a:t>4</a:t>
            </a:r>
            <a:r>
              <a:rPr lang="ja-JP" altLang="en-US" sz="1400" dirty="0"/>
              <a:t>］</a:t>
            </a:r>
            <a:r>
              <a:rPr lang="ja-JP" altLang="en-US" sz="1800" dirty="0"/>
              <a:t>「日本語話者が考える英語の母音の響きに</a:t>
            </a:r>
            <a:r>
              <a:rPr lang="ja-JP" altLang="en-US" sz="1800" dirty="0" smtClean="0"/>
              <a:t>ついて」</a:t>
            </a:r>
            <a:r>
              <a:rPr lang="en-US" altLang="ja-JP" sz="1800" dirty="0"/>
              <a:t> </a:t>
            </a:r>
            <a:r>
              <a:rPr lang="en-US" altLang="ja-JP" sz="1800" dirty="0" smtClean="0"/>
              <a:t>                                                                                                     </a:t>
            </a:r>
            <a:r>
              <a:rPr lang="en-US" altLang="ja-JP" sz="1200" dirty="0" smtClean="0"/>
              <a:t>(</a:t>
            </a:r>
            <a:r>
              <a:rPr lang="ja-JP" altLang="en-US" sz="1400" dirty="0"/>
              <a:t>著者：野澤，　収録刊行物：言語文化共同研究プロジェクト </a:t>
            </a:r>
            <a:r>
              <a:rPr lang="en-US" altLang="ja-JP" sz="1400" dirty="0"/>
              <a:t>2016, 61-72, </a:t>
            </a:r>
            <a:r>
              <a:rPr lang="en-US" altLang="ja-JP" sz="1400" dirty="0" smtClean="0"/>
              <a:t>2017-05-31) </a:t>
            </a:r>
            <a:r>
              <a:rPr lang="ja-JP" altLang="en-US" sz="1400" dirty="0" smtClean="0"/>
              <a:t>　　　　　　　　　　　　　　</a:t>
            </a:r>
            <a:r>
              <a:rPr lang="ja-JP" altLang="en-US" sz="1200" dirty="0" smtClean="0"/>
              <a:t>個々人によって変わる英語の聞き取りやすさは，母音の発音に対するイメージの差が関係してい</a:t>
            </a:r>
            <a:r>
              <a:rPr lang="ja-JP" altLang="en-US" sz="1200" dirty="0"/>
              <a:t>る</a:t>
            </a:r>
            <a:r>
              <a:rPr lang="ja-JP" altLang="en-US" sz="1400" dirty="0" smtClean="0"/>
              <a:t>　　　　</a:t>
            </a:r>
            <a:endParaRPr lang="en-US" altLang="ja-JP" sz="1400" dirty="0" smtClean="0"/>
          </a:p>
          <a:p>
            <a:r>
              <a:rPr lang="ja-JP" altLang="en-US" sz="1400" dirty="0" smtClean="0"/>
              <a:t>［</a:t>
            </a:r>
            <a:r>
              <a:rPr lang="en-US" altLang="ja-JP" sz="1400" dirty="0" smtClean="0"/>
              <a:t>5</a:t>
            </a:r>
            <a:r>
              <a:rPr lang="ja-JP" altLang="en-US" sz="1400" dirty="0"/>
              <a:t>］</a:t>
            </a:r>
            <a:r>
              <a:rPr lang="ja-JP" altLang="en-US" sz="1600" dirty="0"/>
              <a:t>「何が英語のリスニングを困難にするのか</a:t>
            </a:r>
            <a:r>
              <a:rPr lang="en-US" altLang="ja-JP" sz="1600" dirty="0"/>
              <a:t>? </a:t>
            </a:r>
            <a:r>
              <a:rPr lang="ja-JP" altLang="en-US" sz="1600" dirty="0" smtClean="0"/>
              <a:t>」　</a:t>
            </a:r>
            <a:r>
              <a:rPr lang="ja-JP" altLang="en-US" sz="1400" dirty="0" smtClean="0"/>
              <a:t>　　　　　　　　　　　　　　　　　　　　　　　　　　　　　　　　　　　　　</a:t>
            </a:r>
            <a:r>
              <a:rPr lang="ja-JP" altLang="en-US" sz="1400" dirty="0"/>
              <a:t>　</a:t>
            </a:r>
            <a:r>
              <a:rPr lang="en-US" altLang="ja-JP" sz="1400" dirty="0" smtClean="0"/>
              <a:t>(</a:t>
            </a:r>
            <a:r>
              <a:rPr lang="ja-JP" altLang="en-US" sz="1400" dirty="0" smtClean="0"/>
              <a:t>著者：前田，大木　収録刊行物：　</a:t>
            </a:r>
            <a:r>
              <a:rPr lang="zh-CN" altLang="en-US" sz="1400" dirty="0">
                <a:latin typeface="メイリオ" panose="020B0604030504040204" pitchFamily="50" charset="-128"/>
                <a:ea typeface="メイリオ" panose="020B0604030504040204" pitchFamily="50" charset="-128"/>
              </a:rPr>
              <a:t>白鴎大学教育学部論集 </a:t>
            </a:r>
            <a:r>
              <a:rPr lang="en-US" altLang="zh-CN" sz="1400" dirty="0">
                <a:latin typeface="メイリオ" panose="020B0604030504040204" pitchFamily="50" charset="-128"/>
                <a:ea typeface="メイリオ" panose="020B0604030504040204" pitchFamily="50" charset="-128"/>
              </a:rPr>
              <a:t>10(2), 511-530, </a:t>
            </a:r>
            <a:r>
              <a:rPr lang="en-US" altLang="zh-CN" sz="1400" dirty="0" smtClean="0">
                <a:latin typeface="メイリオ" panose="020B0604030504040204" pitchFamily="50" charset="-128"/>
                <a:ea typeface="メイリオ" panose="020B0604030504040204" pitchFamily="50" charset="-128"/>
              </a:rPr>
              <a:t>2016-11</a:t>
            </a:r>
            <a:r>
              <a:rPr lang="ja-JP" altLang="en-US" sz="1400" dirty="0" smtClean="0">
                <a:latin typeface="メイリオ" panose="020B0604030504040204" pitchFamily="50" charset="-128"/>
                <a:ea typeface="メイリオ" panose="020B0604030504040204" pitchFamily="50" charset="-128"/>
              </a:rPr>
              <a:t>）</a:t>
            </a:r>
            <a:endParaRPr lang="en-US" altLang="ja-JP" sz="1400" dirty="0" smtClean="0">
              <a:latin typeface="メイリオ" panose="020B0604030504040204" pitchFamily="50" charset="-128"/>
              <a:ea typeface="メイリオ" panose="020B0604030504040204" pitchFamily="50" charset="-128"/>
            </a:endParaRPr>
          </a:p>
          <a:p>
            <a:pPr marL="91440" lvl="1" indent="-91440">
              <a:spcBef>
                <a:spcPts val="1200"/>
              </a:spcBef>
              <a:spcAft>
                <a:spcPts val="200"/>
              </a:spcAft>
              <a:buSzPct val="100000"/>
              <a:buFont typeface="Calibri" panose="020F0502020204030204" pitchFamily="34" charset="0"/>
              <a:buChar char=" "/>
            </a:pPr>
            <a:r>
              <a:rPr lang="ja-JP" altLang="en-US" sz="1200" dirty="0">
                <a:solidFill>
                  <a:srgbClr val="FF0000"/>
                </a:solidFill>
              </a:rPr>
              <a:t>地域発音音声が存在し，その聞き取りやすさが違うことも明記されている．</a:t>
            </a:r>
            <a:endParaRPr lang="en-US" altLang="ja-JP" sz="1200" dirty="0">
              <a:solidFill>
                <a:srgbClr val="FF0000"/>
              </a:solidFill>
            </a:endParaRPr>
          </a:p>
          <a:p>
            <a:r>
              <a:rPr lang="ja-JP" altLang="en-US" sz="1400" dirty="0" smtClean="0">
                <a:latin typeface="メイリオ" panose="020B0604030504040204" pitchFamily="50" charset="-128"/>
                <a:ea typeface="メイリオ" panose="020B0604030504040204" pitchFamily="50" charset="-128"/>
              </a:rPr>
              <a:t>　　</a:t>
            </a:r>
            <a:r>
              <a:rPr lang="ja-JP" altLang="en-US" sz="1400" dirty="0" smtClean="0"/>
              <a:t>　　　　　　　　　</a:t>
            </a:r>
            <a:endParaRPr lang="en-US" altLang="ja-JP" sz="1400" dirty="0" smtClean="0"/>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3</a:t>
            </a:fld>
            <a:endParaRPr kumimoji="1" lang="ja-JP" altLang="en-US" dirty="0"/>
          </a:p>
        </p:txBody>
      </p:sp>
    </p:spTree>
    <p:extLst>
      <p:ext uri="{BB962C8B-B14F-4D97-AF65-F5344CB8AC3E}">
        <p14:creationId xmlns:p14="http://schemas.microsoft.com/office/powerpoint/2010/main" val="2497331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06099" y="1863046"/>
            <a:ext cx="7543801" cy="4281689"/>
          </a:xfrm>
        </p:spPr>
        <p:txBody>
          <a:bodyPr>
            <a:normAutofit/>
          </a:bodyPr>
          <a:lstStyle/>
          <a:p>
            <a:pPr>
              <a:buFont typeface="Wingdings" panose="05000000000000000000" pitchFamily="2" charset="2"/>
              <a:buChar char="l"/>
            </a:pPr>
            <a:r>
              <a:rPr lang="ja-JP" altLang="en-US" sz="2400" b="1" dirty="0" smtClean="0"/>
              <a:t>実験</a:t>
            </a:r>
            <a:r>
              <a:rPr lang="ja-JP" altLang="en-US" sz="2400" b="1" dirty="0" smtClean="0"/>
              <a:t>データ④</a:t>
            </a:r>
            <a:endParaRPr lang="en-US" altLang="ja-JP" sz="2000" dirty="0" smtClean="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学習後</a:t>
            </a:r>
            <a:endParaRPr lang="en-US" altLang="ja-JP" dirty="0" smtClean="0"/>
          </a:p>
          <a:p>
            <a:pPr marL="544068" lvl="1" indent="-342900">
              <a:buFont typeface="+mj-ea"/>
              <a:buAutoNum type="circleNumDbPlain" startAt="3"/>
            </a:pPr>
            <a:r>
              <a:rPr lang="ja-JP" altLang="en-US" dirty="0"/>
              <a:t>音源の変化によって聞き取りやすさが変化することを感じることができたか</a:t>
            </a:r>
            <a:r>
              <a:rPr lang="ja-JP" altLang="en-US" dirty="0" smtClean="0"/>
              <a:t>？</a:t>
            </a:r>
            <a:endParaRPr lang="en-US" altLang="ja-JP" dirty="0" smtClean="0"/>
          </a:p>
          <a:p>
            <a:pPr marL="544068" lvl="1" indent="-342900">
              <a:buFont typeface="+mj-ea"/>
              <a:buAutoNum type="circleNumDbPlain" startAt="3"/>
            </a:pPr>
            <a:r>
              <a:rPr lang="ja-JP" altLang="en-US" dirty="0"/>
              <a:t>実験時に何かシステムに不具合やバグはなかったか</a:t>
            </a:r>
            <a:r>
              <a:rPr lang="ja-JP" altLang="en-US" dirty="0" smtClean="0"/>
              <a:t>？</a:t>
            </a:r>
            <a:endParaRPr lang="en-US" altLang="ja-JP" dirty="0" smtClean="0"/>
          </a:p>
          <a:p>
            <a:pPr marL="544068" lvl="1" indent="-342900">
              <a:buFont typeface="+mj-ea"/>
              <a:buAutoNum type="circleNumDbPlain" startAt="3"/>
            </a:pPr>
            <a:r>
              <a:rPr lang="ja-JP" altLang="en-US" dirty="0"/>
              <a:t>どの地域が一番聞き取りやすく</a:t>
            </a:r>
            <a:r>
              <a:rPr lang="en-US" altLang="ja-JP" dirty="0"/>
              <a:t>,</a:t>
            </a:r>
            <a:r>
              <a:rPr lang="ja-JP" altLang="en-US" dirty="0"/>
              <a:t>どの地域が一番聞き取りやすかったか？</a:t>
            </a:r>
            <a:endParaRPr lang="en-US" altLang="ja-JP" dirty="0"/>
          </a:p>
        </p:txBody>
      </p:sp>
      <p:sp>
        <p:nvSpPr>
          <p:cNvPr id="4" name="スライド番号プレースホルダー 3"/>
          <p:cNvSpPr>
            <a:spLocks noGrp="1"/>
          </p:cNvSpPr>
          <p:nvPr>
            <p:ph type="sldNum" sz="quarter" idx="12"/>
          </p:nvPr>
        </p:nvSpPr>
        <p:spPr/>
        <p:txBody>
          <a:bodyPr/>
          <a:lstStyle/>
          <a:p>
            <a:fld id="{20A94B8A-CDD2-41AD-A010-D0525F6F6987}" type="slidenum">
              <a:rPr lang="ja-JP" altLang="en-US" smtClean="0"/>
              <a:t>30</a:t>
            </a:fld>
            <a:endParaRPr lang="ja-JP" altLang="en-US" dirty="0"/>
          </a:p>
        </p:txBody>
      </p:sp>
      <p:sp>
        <p:nvSpPr>
          <p:cNvPr id="5" name="タイトル 1"/>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実験③　学習意識の変化</a:t>
            </a:r>
            <a:endParaRPr lang="ja-JP" altLang="en-US" sz="4400" b="1" dirty="0"/>
          </a:p>
        </p:txBody>
      </p:sp>
    </p:spTree>
    <p:extLst>
      <p:ext uri="{BB962C8B-B14F-4D97-AF65-F5344CB8AC3E}">
        <p14:creationId xmlns:p14="http://schemas.microsoft.com/office/powerpoint/2010/main" val="36788165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46404" y="1798230"/>
            <a:ext cx="7516999" cy="2204791"/>
          </a:xfrm>
        </p:spPr>
        <p:txBody>
          <a:bodyPr>
            <a:normAutofit/>
          </a:bodyPr>
          <a:lstStyle/>
          <a:p>
            <a:pPr lvl="0">
              <a:buClr>
                <a:srgbClr val="1CADE4"/>
              </a:buClr>
              <a:buFont typeface="Wingdings" panose="05000000000000000000" pitchFamily="2" charset="2"/>
              <a:buChar char="l"/>
            </a:pPr>
            <a:r>
              <a:rPr lang="ja-JP" altLang="en-US" sz="2400" b="1" dirty="0" smtClean="0">
                <a:solidFill>
                  <a:prstClr val="black">
                    <a:lumMod val="75000"/>
                    <a:lumOff val="25000"/>
                  </a:prstClr>
                </a:solidFill>
              </a:rPr>
              <a:t>実験手順</a:t>
            </a:r>
            <a:endParaRPr lang="en-US" altLang="ja-JP" sz="2400" b="1" dirty="0" smtClean="0">
              <a:solidFill>
                <a:prstClr val="black">
                  <a:lumMod val="75000"/>
                  <a:lumOff val="25000"/>
                </a:prstClr>
              </a:solidFill>
            </a:endParaRPr>
          </a:p>
          <a:p>
            <a:pPr lvl="1">
              <a:buClr>
                <a:srgbClr val="1CADE4"/>
              </a:buClr>
              <a:buFont typeface="Wingdings" panose="05000000000000000000" pitchFamily="2" charset="2"/>
              <a:buChar char="l"/>
            </a:pPr>
            <a:r>
              <a:rPr lang="ja-JP" altLang="en-US" sz="2000" dirty="0" smtClean="0">
                <a:solidFill>
                  <a:prstClr val="black">
                    <a:lumMod val="75000"/>
                    <a:lumOff val="25000"/>
                  </a:prstClr>
                </a:solidFill>
              </a:rPr>
              <a:t>実施</a:t>
            </a:r>
            <a:r>
              <a:rPr lang="ja-JP" altLang="en-US" sz="2000" dirty="0">
                <a:solidFill>
                  <a:prstClr val="black">
                    <a:lumMod val="75000"/>
                    <a:lumOff val="25000"/>
                  </a:prstClr>
                </a:solidFill>
              </a:rPr>
              <a:t>期間</a:t>
            </a:r>
            <a:endParaRPr lang="en-US" altLang="ja-JP" sz="2000" dirty="0">
              <a:solidFill>
                <a:prstClr val="black">
                  <a:lumMod val="75000"/>
                  <a:lumOff val="25000"/>
                </a:prstClr>
              </a:solidFill>
            </a:endParaRPr>
          </a:p>
          <a:p>
            <a:pPr lvl="2">
              <a:buClr>
                <a:srgbClr val="1CADE4"/>
              </a:buClr>
              <a:buFont typeface="Wingdings" panose="05000000000000000000" pitchFamily="2" charset="2"/>
              <a:buChar char="l"/>
            </a:pPr>
            <a:r>
              <a:rPr lang="ja-JP" altLang="en-US" sz="1800" dirty="0" smtClean="0">
                <a:solidFill>
                  <a:prstClr val="black">
                    <a:lumMod val="75000"/>
                    <a:lumOff val="25000"/>
                  </a:prstClr>
                </a:solidFill>
              </a:rPr>
              <a:t>実験①の前後</a:t>
            </a:r>
            <a:endParaRPr lang="en-US" altLang="ja-JP" sz="1800" dirty="0" smtClean="0">
              <a:solidFill>
                <a:prstClr val="black">
                  <a:lumMod val="75000"/>
                  <a:lumOff val="25000"/>
                </a:prstClr>
              </a:solidFill>
            </a:endParaRPr>
          </a:p>
          <a:p>
            <a:pPr lvl="2">
              <a:buClr>
                <a:srgbClr val="1CADE4"/>
              </a:buClr>
              <a:buFont typeface="Wingdings" panose="05000000000000000000" pitchFamily="2" charset="2"/>
              <a:buChar char="l"/>
            </a:pPr>
            <a:r>
              <a:rPr lang="ja-JP" altLang="en-US" sz="1800" dirty="0" smtClean="0">
                <a:solidFill>
                  <a:prstClr val="black">
                    <a:lumMod val="75000"/>
                    <a:lumOff val="25000"/>
                  </a:prstClr>
                </a:solidFill>
              </a:rPr>
              <a:t>実験開始前（内容：学習前）　　　　　　　　　　　　　　　　　　　　ベースラインシステムによる学習後（内容：学習後）　　　　　　　　　　提案システムによる学習後（内容：学習後）の</a:t>
            </a:r>
            <a:r>
              <a:rPr lang="en-US" altLang="ja-JP" sz="1800" dirty="0" smtClean="0">
                <a:solidFill>
                  <a:prstClr val="black">
                    <a:lumMod val="75000"/>
                    <a:lumOff val="25000"/>
                  </a:prstClr>
                </a:solidFill>
              </a:rPr>
              <a:t>3</a:t>
            </a:r>
            <a:r>
              <a:rPr lang="ja-JP" altLang="en-US" sz="1800" dirty="0" smtClean="0">
                <a:solidFill>
                  <a:prstClr val="black">
                    <a:lumMod val="75000"/>
                    <a:lumOff val="25000"/>
                  </a:prstClr>
                </a:solidFill>
              </a:rPr>
              <a:t>回</a:t>
            </a:r>
            <a:endParaRPr lang="en-US" altLang="ja-JP" sz="1800" dirty="0">
              <a:solidFill>
                <a:prstClr val="black">
                  <a:lumMod val="75000"/>
                  <a:lumOff val="25000"/>
                </a:prstClr>
              </a:solidFill>
            </a:endParaRPr>
          </a:p>
          <a:p>
            <a:pPr marL="0" indent="0">
              <a:buNone/>
            </a:pPr>
            <a:endParaRPr lang="en-US" altLang="ja-JP" sz="1800" dirty="0" smtClean="0"/>
          </a:p>
        </p:txBody>
      </p:sp>
      <p:sp>
        <p:nvSpPr>
          <p:cNvPr id="4" name="スライド番号プレースホルダー 3"/>
          <p:cNvSpPr>
            <a:spLocks noGrp="1"/>
          </p:cNvSpPr>
          <p:nvPr>
            <p:ph type="sldNum" sz="quarter" idx="12"/>
          </p:nvPr>
        </p:nvSpPr>
        <p:spPr/>
        <p:txBody>
          <a:bodyPr/>
          <a:lstStyle/>
          <a:p>
            <a:fld id="{09591198-750F-4E33-9000-8B95C7D7487B}" type="slidenum">
              <a:rPr lang="ja-JP" altLang="en-US" smtClean="0"/>
              <a:t>31</a:t>
            </a:fld>
            <a:endParaRPr lang="ja-JP" altLang="en-US" dirty="0"/>
          </a:p>
        </p:txBody>
      </p:sp>
      <p:sp>
        <p:nvSpPr>
          <p:cNvPr id="6" name="テキスト ボックス 5"/>
          <p:cNvSpPr txBox="1"/>
          <p:nvPr/>
        </p:nvSpPr>
        <p:spPr>
          <a:xfrm>
            <a:off x="1369185" y="4071116"/>
            <a:ext cx="828989" cy="307777"/>
          </a:xfrm>
          <a:prstGeom prst="rect">
            <a:avLst/>
          </a:prstGeom>
          <a:noFill/>
        </p:spPr>
        <p:txBody>
          <a:bodyPr wrap="square" rtlCol="0">
            <a:spAutoFit/>
          </a:bodyPr>
          <a:lstStyle/>
          <a:p>
            <a:r>
              <a:rPr lang="ja-JP" altLang="en-US" sz="1400" dirty="0" smtClean="0"/>
              <a:t>学習前</a:t>
            </a:r>
            <a:endParaRPr kumimoji="1" lang="ja-JP" altLang="en-US" sz="14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384" y="4491667"/>
            <a:ext cx="659674" cy="659674"/>
          </a:xfrm>
          <a:prstGeom prst="rect">
            <a:avLst/>
          </a:prstGeom>
        </p:spPr>
      </p:pic>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359119" y="4358797"/>
            <a:ext cx="823950" cy="792544"/>
          </a:xfrm>
          <a:prstGeom prst="rect">
            <a:avLst/>
          </a:prstGeom>
        </p:spPr>
      </p:pic>
      <p:sp>
        <p:nvSpPr>
          <p:cNvPr id="10" name="テキスト ボックス 9"/>
          <p:cNvSpPr txBox="1"/>
          <p:nvPr/>
        </p:nvSpPr>
        <p:spPr>
          <a:xfrm>
            <a:off x="3359119" y="4071117"/>
            <a:ext cx="1912432" cy="307777"/>
          </a:xfrm>
          <a:prstGeom prst="rect">
            <a:avLst/>
          </a:prstGeom>
          <a:noFill/>
        </p:spPr>
        <p:txBody>
          <a:bodyPr wrap="square" rtlCol="0">
            <a:spAutoFit/>
          </a:bodyPr>
          <a:lstStyle/>
          <a:p>
            <a:r>
              <a:rPr lang="ja-JP" altLang="en-US" sz="1400" dirty="0" smtClean="0"/>
              <a:t>ベースライン学習後</a:t>
            </a:r>
            <a:endParaRPr kumimoji="1" lang="ja-JP" altLang="en-US" sz="1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519" y="4541741"/>
            <a:ext cx="609600" cy="609600"/>
          </a:xfrm>
          <a:prstGeom prst="rect">
            <a:avLst/>
          </a:prstGeom>
        </p:spPr>
      </p:pic>
      <p:sp>
        <p:nvSpPr>
          <p:cNvPr id="13" name="テキスト ボックス 12"/>
          <p:cNvSpPr txBox="1"/>
          <p:nvPr/>
        </p:nvSpPr>
        <p:spPr>
          <a:xfrm>
            <a:off x="5950861" y="4018772"/>
            <a:ext cx="1912432" cy="307777"/>
          </a:xfrm>
          <a:prstGeom prst="rect">
            <a:avLst/>
          </a:prstGeom>
          <a:noFill/>
        </p:spPr>
        <p:txBody>
          <a:bodyPr wrap="square" rtlCol="0">
            <a:spAutoFit/>
          </a:bodyPr>
          <a:lstStyle/>
          <a:p>
            <a:r>
              <a:rPr lang="ja-JP" altLang="en-US" sz="1400" dirty="0" smtClean="0"/>
              <a:t>提案システム学習後</a:t>
            </a:r>
            <a:endParaRPr kumimoji="1" lang="ja-JP" altLang="en-US" sz="1400" dirty="0"/>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061" y="4516704"/>
            <a:ext cx="609600" cy="609600"/>
          </a:xfrm>
          <a:prstGeom prst="rect">
            <a:avLst/>
          </a:prstGeom>
        </p:spPr>
      </p:pic>
      <p:pic>
        <p:nvPicPr>
          <p:cNvPr id="15" name="図 14"/>
          <p:cNvPicPr>
            <a:picLocks noChangeAspect="1"/>
          </p:cNvPicPr>
          <p:nvPr/>
        </p:nvPicPr>
        <p:blipFill rotWithShape="1">
          <a:blip r:embed="rId4">
            <a:extLst>
              <a:ext uri="{28A0092B-C50C-407E-A947-70E740481C1C}">
                <a14:useLocalDpi xmlns:a14="http://schemas.microsoft.com/office/drawing/2010/main" val="0"/>
              </a:ext>
            </a:extLst>
          </a:blip>
          <a:srcRect l="3768" r="5406"/>
          <a:stretch/>
        </p:blipFill>
        <p:spPr>
          <a:xfrm>
            <a:off x="859849" y="4373498"/>
            <a:ext cx="794085" cy="827917"/>
          </a:xfrm>
          <a:prstGeom prst="rect">
            <a:avLst/>
          </a:prstGeom>
        </p:spPr>
      </p:pic>
      <p:pic>
        <p:nvPicPr>
          <p:cNvPr id="16" name="図 15"/>
          <p:cNvPicPr>
            <a:picLocks noChangeAspect="1"/>
          </p:cNvPicPr>
          <p:nvPr/>
        </p:nvPicPr>
        <p:blipFill rotWithShape="1">
          <a:blip r:embed="rId5">
            <a:extLst>
              <a:ext uri="{28A0092B-C50C-407E-A947-70E740481C1C}">
                <a14:useLocalDpi xmlns:a14="http://schemas.microsoft.com/office/drawing/2010/main" val="0"/>
              </a:ext>
            </a:extLst>
          </a:blip>
          <a:srcRect l="3442" r="3626"/>
          <a:stretch/>
        </p:blipFill>
        <p:spPr>
          <a:xfrm>
            <a:off x="5980690" y="4386690"/>
            <a:ext cx="791417" cy="801532"/>
          </a:xfrm>
          <a:prstGeom prst="rect">
            <a:avLst/>
          </a:prstGeom>
        </p:spPr>
      </p:pic>
      <p:sp>
        <p:nvSpPr>
          <p:cNvPr id="17" name="下矢印 16"/>
          <p:cNvSpPr/>
          <p:nvPr/>
        </p:nvSpPr>
        <p:spPr>
          <a:xfrm rot="19795323">
            <a:off x="2164115" y="5343017"/>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4367169" y="5267619"/>
            <a:ext cx="362299" cy="2276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rot="1968073">
            <a:off x="6777911" y="5303525"/>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2821166" y="5585967"/>
            <a:ext cx="3507094" cy="369332"/>
          </a:xfrm>
          <a:prstGeom prst="rect">
            <a:avLst/>
          </a:prstGeom>
          <a:noFill/>
          <a:ln>
            <a:solidFill>
              <a:schemeClr val="accent1"/>
            </a:solidFill>
          </a:ln>
        </p:spPr>
        <p:txBody>
          <a:bodyPr wrap="square" rtlCol="0">
            <a:spAutoFit/>
          </a:bodyPr>
          <a:lstStyle/>
          <a:p>
            <a:r>
              <a:rPr lang="ja-JP" altLang="en-US" dirty="0" smtClean="0"/>
              <a:t>アンケート結果をそれぞれ比較</a:t>
            </a:r>
            <a:endParaRPr kumimoji="1" lang="ja-JP" altLang="en-US" dirty="0"/>
          </a:p>
        </p:txBody>
      </p:sp>
      <p:sp>
        <p:nvSpPr>
          <p:cNvPr id="21" name="テキスト ボックス 20"/>
          <p:cNvSpPr txBox="1"/>
          <p:nvPr/>
        </p:nvSpPr>
        <p:spPr>
          <a:xfrm>
            <a:off x="3497983" y="6045996"/>
            <a:ext cx="2213842" cy="307777"/>
          </a:xfrm>
          <a:prstGeom prst="rect">
            <a:avLst/>
          </a:prstGeom>
          <a:noFill/>
        </p:spPr>
        <p:txBody>
          <a:bodyPr wrap="square" rtlCol="0">
            <a:spAutoFit/>
          </a:bodyPr>
          <a:lstStyle/>
          <a:p>
            <a:r>
              <a:rPr kumimoji="1" lang="en-US" altLang="ja-JP" sz="1400" dirty="0" smtClean="0"/>
              <a:t>Figure10  </a:t>
            </a:r>
            <a:r>
              <a:rPr lang="ja-JP" altLang="en-US" sz="1400" dirty="0" smtClean="0"/>
              <a:t>実験③の概要</a:t>
            </a:r>
            <a:r>
              <a:rPr lang="ja-JP" altLang="en-US" sz="1400" dirty="0"/>
              <a:t>図</a:t>
            </a:r>
            <a:r>
              <a:rPr kumimoji="1" lang="en-US" altLang="ja-JP" sz="1400" dirty="0" smtClean="0"/>
              <a:t> </a:t>
            </a:r>
            <a:endParaRPr kumimoji="1" lang="ja-JP" altLang="en-US" sz="1400" dirty="0"/>
          </a:p>
        </p:txBody>
      </p:sp>
      <p:sp>
        <p:nvSpPr>
          <p:cNvPr id="22" name="タイトル 1"/>
          <p:cNvSpPr txBox="1">
            <a:spLocks noGrp="1"/>
          </p:cNvSpPr>
          <p:nvPr>
            <p:ph type="title"/>
          </p:nvPr>
        </p:nvSpPr>
        <p:spPr>
          <a:xfrm>
            <a:off x="822960" y="650449"/>
            <a:ext cx="7543800" cy="108691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実験③　学習意識の変化</a:t>
            </a:r>
            <a:endParaRPr lang="ja-JP" altLang="en-US" sz="4400" b="1" dirty="0"/>
          </a:p>
        </p:txBody>
      </p:sp>
      <p:cxnSp>
        <p:nvCxnSpPr>
          <p:cNvPr id="5" name="直線矢印コネクタ 4"/>
          <p:cNvCxnSpPr/>
          <p:nvPr/>
        </p:nvCxnSpPr>
        <p:spPr>
          <a:xfrm>
            <a:off x="1714384" y="3897579"/>
            <a:ext cx="5305126" cy="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7088364" y="3743690"/>
            <a:ext cx="1320999" cy="307777"/>
          </a:xfrm>
          <a:prstGeom prst="rect">
            <a:avLst/>
          </a:prstGeom>
          <a:noFill/>
        </p:spPr>
        <p:txBody>
          <a:bodyPr wrap="square" rtlCol="0">
            <a:spAutoFit/>
          </a:bodyPr>
          <a:lstStyle/>
          <a:p>
            <a:r>
              <a:rPr lang="ja-JP" altLang="en-US" sz="1400" dirty="0" smtClean="0"/>
              <a:t>実験①の流れ</a:t>
            </a:r>
            <a:endParaRPr kumimoji="1" lang="ja-JP" altLang="en-US" sz="1400" dirty="0"/>
          </a:p>
        </p:txBody>
      </p:sp>
    </p:spTree>
    <p:extLst>
      <p:ext uri="{BB962C8B-B14F-4D97-AF65-F5344CB8AC3E}">
        <p14:creationId xmlns:p14="http://schemas.microsoft.com/office/powerpoint/2010/main" val="36003087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3214" y="1065913"/>
            <a:ext cx="6347713" cy="660400"/>
          </a:xfrm>
        </p:spPr>
        <p:txBody>
          <a:bodyPr>
            <a:normAutofit fontScale="90000"/>
          </a:bodyPr>
          <a:lstStyle/>
          <a:p>
            <a:r>
              <a:rPr lang="ja-JP" altLang="en-US" b="1" dirty="0" smtClean="0"/>
              <a:t>今後のスケジュール</a:t>
            </a:r>
            <a:endParaRPr kumimoji="1" lang="ja-JP" altLang="en-US" b="1" dirty="0"/>
          </a:p>
        </p:txBody>
      </p:sp>
      <p:sp>
        <p:nvSpPr>
          <p:cNvPr id="3" name="コンテンツ プレースホルダー 2"/>
          <p:cNvSpPr>
            <a:spLocks noGrp="1"/>
          </p:cNvSpPr>
          <p:nvPr>
            <p:ph idx="1"/>
          </p:nvPr>
        </p:nvSpPr>
        <p:spPr>
          <a:xfrm>
            <a:off x="893214" y="1896177"/>
            <a:ext cx="7293693" cy="4103571"/>
          </a:xfrm>
        </p:spPr>
        <p:txBody>
          <a:bodyPr>
            <a:normAutofit/>
          </a:bodyPr>
          <a:lstStyle/>
          <a:p>
            <a:pPr>
              <a:buFont typeface="Wingdings" panose="05000000000000000000" pitchFamily="2" charset="2"/>
              <a:buChar char="l"/>
            </a:pPr>
            <a:r>
              <a:rPr lang="ja-JP" altLang="en-US" sz="2400" dirty="0" smtClean="0">
                <a:solidFill>
                  <a:schemeClr val="tx1"/>
                </a:solidFill>
              </a:rPr>
              <a:t>実際の学習環境での活用実験による提案方式の評価．</a:t>
            </a:r>
            <a:endParaRPr lang="en-US" altLang="ja-JP" sz="2400" dirty="0" smtClean="0">
              <a:solidFill>
                <a:schemeClr val="tx1"/>
              </a:solidFill>
            </a:endParaRPr>
          </a:p>
          <a:p>
            <a:pPr lvl="1">
              <a:buFont typeface="Wingdings" panose="05000000000000000000" pitchFamily="2" charset="2"/>
              <a:buChar char="Ø"/>
            </a:pPr>
            <a:r>
              <a:rPr lang="ja-JP" altLang="en-US" sz="2000" dirty="0" smtClean="0">
                <a:solidFill>
                  <a:schemeClr val="tx1"/>
                </a:solidFill>
              </a:rPr>
              <a:t>１２</a:t>
            </a:r>
            <a:r>
              <a:rPr lang="ja-JP" altLang="en-US" sz="2000" dirty="0" smtClean="0">
                <a:solidFill>
                  <a:schemeClr val="tx1"/>
                </a:solidFill>
              </a:rPr>
              <a:t>月初頭予定</a:t>
            </a:r>
            <a:endParaRPr lang="en-US" altLang="ja-JP" sz="2000" dirty="0" smtClean="0">
              <a:solidFill>
                <a:schemeClr val="tx1"/>
              </a:solidFill>
            </a:endParaRPr>
          </a:p>
          <a:p>
            <a:pPr>
              <a:buFont typeface="Wingdings" panose="05000000000000000000" pitchFamily="2" charset="2"/>
              <a:buChar char="l"/>
            </a:pPr>
            <a:r>
              <a:rPr lang="ja-JP" altLang="en-US" sz="2400" dirty="0" smtClean="0">
                <a:solidFill>
                  <a:schemeClr val="tx1"/>
                </a:solidFill>
              </a:rPr>
              <a:t>論文執筆．</a:t>
            </a:r>
            <a:endParaRPr lang="en-US" altLang="ja-JP" sz="2400" dirty="0" smtClean="0">
              <a:solidFill>
                <a:schemeClr val="tx1"/>
              </a:solidFill>
            </a:endParaRPr>
          </a:p>
          <a:p>
            <a:pPr lvl="1">
              <a:buFont typeface="Wingdings" panose="05000000000000000000" pitchFamily="2" charset="2"/>
              <a:buChar char="Ø"/>
            </a:pPr>
            <a:r>
              <a:rPr lang="en-US" altLang="ja-JP" sz="2000" dirty="0">
                <a:solidFill>
                  <a:schemeClr val="tx1"/>
                </a:solidFill>
              </a:rPr>
              <a:t>12</a:t>
            </a:r>
            <a:r>
              <a:rPr lang="ja-JP" altLang="en-US" sz="2000" dirty="0" smtClean="0">
                <a:solidFill>
                  <a:schemeClr val="tx1"/>
                </a:solidFill>
              </a:rPr>
              <a:t>月・</a:t>
            </a:r>
            <a:r>
              <a:rPr lang="en-US" altLang="ja-JP" sz="2000" dirty="0" smtClean="0">
                <a:solidFill>
                  <a:schemeClr val="tx1"/>
                </a:solidFill>
              </a:rPr>
              <a:t>1</a:t>
            </a:r>
            <a:r>
              <a:rPr lang="ja-JP" altLang="en-US" sz="2000" dirty="0" smtClean="0">
                <a:solidFill>
                  <a:schemeClr val="tx1"/>
                </a:solidFill>
              </a:rPr>
              <a:t>月予定</a:t>
            </a:r>
            <a:endParaRPr lang="en-US" altLang="ja-JP" sz="2000" dirty="0">
              <a:solidFill>
                <a:schemeClr val="tx1"/>
              </a:solidFill>
            </a:endParaRPr>
          </a:p>
          <a:p>
            <a:pPr marL="201168" lvl="1" indent="0">
              <a:buNone/>
            </a:pPr>
            <a:endParaRPr lang="en-US" altLang="ja-JP" sz="2000" dirty="0" smtClean="0">
              <a:solidFill>
                <a:schemeClr val="tx1"/>
              </a:solidFill>
            </a:endParaRPr>
          </a:p>
          <a:p>
            <a:pPr>
              <a:buFont typeface="Wingdings" panose="05000000000000000000" pitchFamily="2" charset="2"/>
              <a:buChar char="l"/>
            </a:pPr>
            <a:r>
              <a:rPr lang="ja-JP" altLang="en-US" sz="2400" dirty="0" smtClean="0">
                <a:solidFill>
                  <a:srgbClr val="FF0000"/>
                </a:solidFill>
              </a:rPr>
              <a:t>地域</a:t>
            </a:r>
            <a:r>
              <a:rPr lang="ja-JP" altLang="en-US" sz="2400" dirty="0">
                <a:solidFill>
                  <a:srgbClr val="FF0000"/>
                </a:solidFill>
              </a:rPr>
              <a:t>発音英語音声</a:t>
            </a:r>
            <a:r>
              <a:rPr lang="ja-JP" altLang="en-US" sz="2400" dirty="0" smtClean="0">
                <a:solidFill>
                  <a:srgbClr val="FF0000"/>
                </a:solidFill>
              </a:rPr>
              <a:t>の収集←早急に進める</a:t>
            </a:r>
            <a:r>
              <a:rPr lang="en-US" altLang="ja-JP" sz="2400" dirty="0">
                <a:solidFill>
                  <a:srgbClr val="FF0000"/>
                </a:solidFill>
              </a:rPr>
              <a:t>.</a:t>
            </a:r>
            <a:endParaRPr lang="en-US" altLang="ja-JP" sz="2400" dirty="0" smtClean="0">
              <a:solidFill>
                <a:srgbClr val="FF0000"/>
              </a:solidFill>
            </a:endParaRPr>
          </a:p>
          <a:p>
            <a:pPr lvl="1">
              <a:buFont typeface="Wingdings" panose="05000000000000000000" pitchFamily="2" charset="2"/>
              <a:buChar char="Ø"/>
            </a:pPr>
            <a:r>
              <a:rPr lang="ja-JP" altLang="en-US" sz="2000" dirty="0" smtClean="0">
                <a:solidFill>
                  <a:schemeClr val="tx1"/>
                </a:solidFill>
              </a:rPr>
              <a:t>随時収集を進めていく．</a:t>
            </a:r>
          </a:p>
          <a:p>
            <a:pPr marL="201168" lvl="1" indent="0">
              <a:buNone/>
            </a:pPr>
            <a:endParaRPr lang="en-US" altLang="ja-JP" sz="2000"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32</a:t>
            </a:fld>
            <a:endParaRPr kumimoji="1" lang="ja-JP" altLang="en-US" dirty="0"/>
          </a:p>
        </p:txBody>
      </p:sp>
    </p:spTree>
    <p:extLst>
      <p:ext uri="{BB962C8B-B14F-4D97-AF65-F5344CB8AC3E}">
        <p14:creationId xmlns:p14="http://schemas.microsoft.com/office/powerpoint/2010/main" val="13868855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09251"/>
            <a:ext cx="7926470" cy="928110"/>
          </a:xfrm>
        </p:spPr>
        <p:txBody>
          <a:bodyPr>
            <a:normAutofit/>
          </a:bodyPr>
          <a:lstStyle/>
          <a:p>
            <a:r>
              <a:rPr lang="ja-JP" altLang="en-US" sz="4400" b="1" dirty="0" smtClean="0"/>
              <a:t>提案システム</a:t>
            </a:r>
            <a:r>
              <a:rPr lang="ja-JP" altLang="en-US" sz="4400" b="1" dirty="0"/>
              <a:t>　</a:t>
            </a:r>
            <a:r>
              <a:rPr lang="en-US" altLang="ja-JP" sz="4400" b="1" dirty="0" smtClean="0"/>
              <a:t>‐</a:t>
            </a:r>
            <a:r>
              <a:rPr lang="ja-JP" altLang="en-US" sz="4400" b="1" dirty="0" smtClean="0"/>
              <a:t>地域推薦</a:t>
            </a:r>
            <a:r>
              <a:rPr lang="en-US" altLang="ja-JP" sz="4400" b="1" dirty="0" smtClean="0"/>
              <a:t>‐</a:t>
            </a:r>
            <a:endParaRPr kumimoji="1" lang="ja-JP" altLang="en-US" sz="4400" dirty="0"/>
          </a:p>
        </p:txBody>
      </p:sp>
      <p:sp>
        <p:nvSpPr>
          <p:cNvPr id="3" name="コンテンツ プレースホルダー 2"/>
          <p:cNvSpPr>
            <a:spLocks noGrp="1"/>
          </p:cNvSpPr>
          <p:nvPr>
            <p:ph idx="1"/>
          </p:nvPr>
        </p:nvSpPr>
        <p:spPr>
          <a:xfrm>
            <a:off x="696559" y="1793489"/>
            <a:ext cx="8179272" cy="872658"/>
          </a:xfrm>
        </p:spPr>
        <p:txBody>
          <a:bodyPr>
            <a:normAutofit/>
          </a:bodyPr>
          <a:lstStyle/>
          <a:p>
            <a:pPr marL="0" indent="-292608">
              <a:buFont typeface="Wingdings" panose="05000000000000000000" pitchFamily="2" charset="2"/>
              <a:buChar char="l"/>
            </a:pPr>
            <a:r>
              <a:rPr lang="ja-JP" altLang="en-US" sz="1800" dirty="0">
                <a:latin typeface="+mn-ea"/>
              </a:rPr>
              <a:t>算出</a:t>
            </a:r>
            <a:r>
              <a:rPr lang="ja-JP" altLang="en-US" sz="1800" dirty="0" smtClean="0">
                <a:latin typeface="+mn-ea"/>
              </a:rPr>
              <a:t>した地域</a:t>
            </a:r>
            <a:r>
              <a:rPr lang="ja-JP" altLang="en-US" sz="1800" dirty="0">
                <a:latin typeface="+mn-ea"/>
              </a:rPr>
              <a:t>別正答率</a:t>
            </a:r>
            <a:r>
              <a:rPr lang="en-US" altLang="ja-JP" sz="1800" dirty="0" smtClean="0">
                <a:latin typeface="+mn-ea"/>
              </a:rPr>
              <a:t>(A</a:t>
            </a:r>
            <a:r>
              <a:rPr lang="en-US" altLang="ja-JP" sz="1800" dirty="0">
                <a:latin typeface="+mn-ea"/>
              </a:rPr>
              <a:t>)</a:t>
            </a:r>
            <a:r>
              <a:rPr lang="ja-JP" altLang="en-US" sz="1800" dirty="0" smtClean="0">
                <a:latin typeface="+mn-ea"/>
              </a:rPr>
              <a:t>から，</a:t>
            </a:r>
            <a:r>
              <a:rPr lang="ja-JP" altLang="en-US" sz="1800" dirty="0">
                <a:latin typeface="+mn-ea"/>
              </a:rPr>
              <a:t>以下</a:t>
            </a:r>
            <a:r>
              <a:rPr lang="ja-JP" altLang="en-US" sz="1800" dirty="0" smtClean="0">
                <a:latin typeface="+mn-ea"/>
              </a:rPr>
              <a:t>のように学習者に適した地域を推薦．</a:t>
            </a:r>
            <a:endParaRPr lang="en-US" altLang="ja-JP" sz="1800" dirty="0">
              <a:latin typeface="+mn-ea"/>
            </a:endParaRPr>
          </a:p>
        </p:txBody>
      </p:sp>
      <p:sp>
        <p:nvSpPr>
          <p:cNvPr id="4" name="スライド番号プレースホルダー 3"/>
          <p:cNvSpPr>
            <a:spLocks noGrp="1"/>
          </p:cNvSpPr>
          <p:nvPr>
            <p:ph type="sldNum" sz="quarter" idx="12"/>
          </p:nvPr>
        </p:nvSpPr>
        <p:spPr/>
        <p:txBody>
          <a:bodyPr/>
          <a:lstStyle/>
          <a:p>
            <a:fld id="{C5F8F553-3D15-4212-9060-B053260BF0C7}" type="slidenum">
              <a:rPr lang="ja-JP" altLang="en-US" smtClean="0"/>
              <a:t>33</a:t>
            </a:fld>
            <a:endParaRPr lang="ja-JP" altLang="en-US" dirty="0"/>
          </a:p>
        </p:txBody>
      </p:sp>
      <p:sp>
        <p:nvSpPr>
          <p:cNvPr id="16" name="右矢印 15"/>
          <p:cNvSpPr/>
          <p:nvPr/>
        </p:nvSpPr>
        <p:spPr>
          <a:xfrm>
            <a:off x="4892417" y="3069509"/>
            <a:ext cx="499057" cy="24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3" name="表 22"/>
          <p:cNvGraphicFramePr>
            <a:graphicFrameLocks noGrp="1"/>
          </p:cNvGraphicFramePr>
          <p:nvPr>
            <p:extLst>
              <p:ext uri="{D42A27DB-BD31-4B8C-83A1-F6EECF244321}">
                <p14:modId xmlns:p14="http://schemas.microsoft.com/office/powerpoint/2010/main" val="2369875826"/>
              </p:ext>
            </p:extLst>
          </p:nvPr>
        </p:nvGraphicFramePr>
        <p:xfrm>
          <a:off x="242596" y="2628291"/>
          <a:ext cx="1811353" cy="1144313"/>
        </p:xfrm>
        <a:graphic>
          <a:graphicData uri="http://schemas.openxmlformats.org/drawingml/2006/table">
            <a:tbl>
              <a:tblPr firstRow="1" bandRow="1">
                <a:tableStyleId>{5C22544A-7EE6-4342-B048-85BDC9FD1C3A}</a:tableStyleId>
              </a:tblPr>
              <a:tblGrid>
                <a:gridCol w="1047708">
                  <a:extLst>
                    <a:ext uri="{9D8B030D-6E8A-4147-A177-3AD203B41FA5}">
                      <a16:colId xmlns:a16="http://schemas.microsoft.com/office/drawing/2014/main" val="1560925707"/>
                    </a:ext>
                  </a:extLst>
                </a:gridCol>
                <a:gridCol w="763645">
                  <a:extLst>
                    <a:ext uri="{9D8B030D-6E8A-4147-A177-3AD203B41FA5}">
                      <a16:colId xmlns:a16="http://schemas.microsoft.com/office/drawing/2014/main" val="46954385"/>
                    </a:ext>
                  </a:extLst>
                </a:gridCol>
              </a:tblGrid>
              <a:tr h="454203">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345055">
                <a:tc>
                  <a:txBody>
                    <a:bodyPr/>
                    <a:lstStyle/>
                    <a:p>
                      <a:r>
                        <a:rPr kumimoji="1" lang="en-US" altLang="ja-JP" sz="1400" dirty="0" err="1" smtClean="0"/>
                        <a:t>singapole</a:t>
                      </a:r>
                      <a:endParaRPr kumimoji="1" lang="ja-JP" altLang="en-US" sz="1400" dirty="0"/>
                    </a:p>
                  </a:txBody>
                  <a:tcPr/>
                </a:tc>
                <a:tc>
                  <a:txBody>
                    <a:bodyPr/>
                    <a:lstStyle/>
                    <a:p>
                      <a:r>
                        <a:rPr kumimoji="1" lang="en-US" altLang="ja-JP" sz="1400" dirty="0" smtClean="0"/>
                        <a:t>80%</a:t>
                      </a:r>
                      <a:endParaRPr kumimoji="1" lang="ja-JP" altLang="en-US" sz="1400" dirty="0"/>
                    </a:p>
                  </a:txBody>
                  <a:tcPr/>
                </a:tc>
                <a:extLst>
                  <a:ext uri="{0D108BD9-81ED-4DB2-BD59-A6C34878D82A}">
                    <a16:rowId xmlns:a16="http://schemas.microsoft.com/office/drawing/2014/main" val="3914155503"/>
                  </a:ext>
                </a:extLst>
              </a:tr>
              <a:tr h="345055">
                <a:tc>
                  <a:txBody>
                    <a:bodyPr/>
                    <a:lstStyle/>
                    <a:p>
                      <a:r>
                        <a:rPr kumimoji="1" lang="en-US" altLang="ja-JP" sz="1400" dirty="0" err="1" smtClean="0"/>
                        <a:t>indonesia</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264" y="2908264"/>
            <a:ext cx="717798" cy="639598"/>
          </a:xfrm>
          <a:prstGeom prst="rect">
            <a:avLst/>
          </a:prstGeom>
        </p:spPr>
      </p:pic>
      <p:sp>
        <p:nvSpPr>
          <p:cNvPr id="43" name="テキスト ボックス 42"/>
          <p:cNvSpPr txBox="1"/>
          <p:nvPr/>
        </p:nvSpPr>
        <p:spPr>
          <a:xfrm>
            <a:off x="2722598" y="6019199"/>
            <a:ext cx="3950305" cy="276999"/>
          </a:xfrm>
          <a:prstGeom prst="rect">
            <a:avLst/>
          </a:prstGeom>
          <a:noFill/>
        </p:spPr>
        <p:txBody>
          <a:bodyPr wrap="square" rtlCol="0">
            <a:spAutoFit/>
          </a:bodyPr>
          <a:lstStyle/>
          <a:p>
            <a:pPr algn="ctr"/>
            <a:r>
              <a:rPr kumimoji="1" lang="en-US" altLang="ja-JP" sz="1200" dirty="0" smtClean="0"/>
              <a:t>Figure</a:t>
            </a:r>
            <a:r>
              <a:rPr lang="en-US" altLang="ja-JP" sz="1200" dirty="0"/>
              <a:t>5</a:t>
            </a:r>
            <a:r>
              <a:rPr kumimoji="1" lang="en-US" altLang="ja-JP" sz="1200" dirty="0" smtClean="0"/>
              <a:t> </a:t>
            </a:r>
            <a:r>
              <a:rPr lang="ja-JP" altLang="en-US" sz="1200" dirty="0" smtClean="0"/>
              <a:t> 提案システムによる地域の推薦の例</a:t>
            </a:r>
            <a:endParaRPr lang="en-US" altLang="ja-JP" sz="1200" dirty="0" smtClean="0"/>
          </a:p>
        </p:txBody>
      </p:sp>
      <p:sp>
        <p:nvSpPr>
          <p:cNvPr id="26" name="テキスト ボックス 25"/>
          <p:cNvSpPr txBox="1"/>
          <p:nvPr/>
        </p:nvSpPr>
        <p:spPr>
          <a:xfrm>
            <a:off x="7047319" y="3788393"/>
            <a:ext cx="1828512"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1.</a:t>
            </a:r>
            <a:r>
              <a:rPr lang="ja-JP" altLang="en-US" sz="1600" b="1" dirty="0" smtClean="0">
                <a:solidFill>
                  <a:srgbClr val="FF0000"/>
                </a:solidFill>
              </a:rPr>
              <a:t>学習意識の</a:t>
            </a:r>
            <a:r>
              <a:rPr lang="ja-JP" altLang="en-US" sz="1600" b="1" dirty="0">
                <a:solidFill>
                  <a:srgbClr val="FF0000"/>
                </a:solidFill>
              </a:rPr>
              <a:t>改善</a:t>
            </a:r>
            <a:endParaRPr kumimoji="1" lang="ja-JP" altLang="en-US" sz="1600" b="1" dirty="0">
              <a:solidFill>
                <a:srgbClr val="FF0000"/>
              </a:solidFill>
            </a:endParaRPr>
          </a:p>
        </p:txBody>
      </p:sp>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342" y="4473951"/>
            <a:ext cx="807925" cy="697994"/>
          </a:xfrm>
          <a:prstGeom prst="rect">
            <a:avLst/>
          </a:prstGeom>
        </p:spPr>
      </p:pic>
      <p:sp>
        <p:nvSpPr>
          <p:cNvPr id="28" name="右矢印 27"/>
          <p:cNvSpPr/>
          <p:nvPr/>
        </p:nvSpPr>
        <p:spPr>
          <a:xfrm rot="10800000">
            <a:off x="5159223" y="5016490"/>
            <a:ext cx="1132169" cy="252205"/>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形吹き出し 30"/>
          <p:cNvSpPr/>
          <p:nvPr/>
        </p:nvSpPr>
        <p:spPr>
          <a:xfrm>
            <a:off x="6204852" y="2971753"/>
            <a:ext cx="1797710" cy="646251"/>
          </a:xfrm>
          <a:prstGeom prst="wedgeEllipseCallout">
            <a:avLst>
              <a:gd name="adj1" fmla="val -55493"/>
              <a:gd name="adj2" fmla="val -219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聞き取れる！　楽しい！</a:t>
            </a:r>
            <a:endParaRPr kumimoji="1" lang="ja-JP" altLang="en-US" sz="1400" dirty="0">
              <a:solidFill>
                <a:schemeClr val="tx1"/>
              </a:solidFill>
            </a:endParaRPr>
          </a:p>
        </p:txBody>
      </p:sp>
      <p:sp>
        <p:nvSpPr>
          <p:cNvPr id="33" name="テキスト ボックス 32"/>
          <p:cNvSpPr txBox="1"/>
          <p:nvPr/>
        </p:nvSpPr>
        <p:spPr>
          <a:xfrm>
            <a:off x="6672903" y="5477311"/>
            <a:ext cx="2076527"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2.</a:t>
            </a:r>
            <a:r>
              <a:rPr lang="ja-JP" altLang="en-US" sz="1600" b="1" dirty="0" smtClean="0">
                <a:solidFill>
                  <a:srgbClr val="FF0000"/>
                </a:solidFill>
              </a:rPr>
              <a:t>学習継続率の向上</a:t>
            </a:r>
            <a:endParaRPr kumimoji="1" lang="ja-JP" altLang="en-US" sz="1600" b="1" dirty="0">
              <a:solidFill>
                <a:srgbClr val="FF0000"/>
              </a:solidFill>
            </a:endParaRPr>
          </a:p>
        </p:txBody>
      </p:sp>
      <p:sp>
        <p:nvSpPr>
          <p:cNvPr id="39" name="円形吹き出し 38"/>
          <p:cNvSpPr/>
          <p:nvPr/>
        </p:nvSpPr>
        <p:spPr>
          <a:xfrm>
            <a:off x="7600926" y="4327872"/>
            <a:ext cx="1274906" cy="844073"/>
          </a:xfrm>
          <a:prstGeom prst="wedgeEllipseCallout">
            <a:avLst>
              <a:gd name="adj1" fmla="val -61454"/>
              <a:gd name="adj2" fmla="val -174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これなら続けられる！</a:t>
            </a:r>
            <a:r>
              <a:rPr lang="ja-JP" altLang="en-US" sz="1400" dirty="0" smtClean="0">
                <a:solidFill>
                  <a:srgbClr val="FF0000"/>
                </a:solidFill>
              </a:rPr>
              <a:t>　</a:t>
            </a:r>
            <a:endParaRPr kumimoji="1" lang="ja-JP" altLang="en-US" sz="1400" dirty="0">
              <a:solidFill>
                <a:srgbClr val="FF0000"/>
              </a:solidFill>
            </a:endParaRPr>
          </a:p>
        </p:txBody>
      </p:sp>
      <p:sp>
        <p:nvSpPr>
          <p:cNvPr id="40" name="テキスト ボックス 39"/>
          <p:cNvSpPr txBox="1"/>
          <p:nvPr/>
        </p:nvSpPr>
        <p:spPr>
          <a:xfrm>
            <a:off x="1095413" y="3771249"/>
            <a:ext cx="281507"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41" name="テキスト ボックス 40"/>
          <p:cNvSpPr txBox="1"/>
          <p:nvPr/>
        </p:nvSpPr>
        <p:spPr>
          <a:xfrm>
            <a:off x="4936684" y="5317446"/>
            <a:ext cx="1704928" cy="523220"/>
          </a:xfrm>
          <a:prstGeom prst="rect">
            <a:avLst/>
          </a:prstGeom>
          <a:noFill/>
        </p:spPr>
        <p:txBody>
          <a:bodyPr wrap="square" rtlCol="0">
            <a:spAutoFit/>
          </a:bodyPr>
          <a:lstStyle/>
          <a:p>
            <a:r>
              <a:rPr lang="ja-JP" altLang="en-US" sz="1400" dirty="0" smtClean="0"/>
              <a:t>システムを利用し継続して学習</a:t>
            </a:r>
            <a:endParaRPr lang="en-US" altLang="ja-JP" sz="1400" dirty="0" smtClean="0"/>
          </a:p>
        </p:txBody>
      </p:sp>
      <p:sp>
        <p:nvSpPr>
          <p:cNvPr id="44" name="テキスト ボックス 43"/>
          <p:cNvSpPr txBox="1"/>
          <p:nvPr/>
        </p:nvSpPr>
        <p:spPr>
          <a:xfrm>
            <a:off x="1782837" y="5413230"/>
            <a:ext cx="2402069"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3.</a:t>
            </a:r>
            <a:r>
              <a:rPr lang="ja-JP" altLang="en-US" sz="1600" b="1" dirty="0" smtClean="0">
                <a:solidFill>
                  <a:srgbClr val="FF0000"/>
                </a:solidFill>
              </a:rPr>
              <a:t>リスニング能力の向上</a:t>
            </a:r>
            <a:endParaRPr kumimoji="1" lang="ja-JP" altLang="en-US" sz="1600" b="1" dirty="0">
              <a:solidFill>
                <a:srgbClr val="FF0000"/>
              </a:solidFill>
            </a:endParaRPr>
          </a:p>
        </p:txBody>
      </p:sp>
      <p:pic>
        <p:nvPicPr>
          <p:cNvPr id="5" name="図 4"/>
          <p:cNvPicPr>
            <a:picLocks noChangeAspect="1"/>
          </p:cNvPicPr>
          <p:nvPr/>
        </p:nvPicPr>
        <p:blipFill rotWithShape="1">
          <a:blip r:embed="rId4"/>
          <a:srcRect l="67411" t="20668" r="28689" b="67797"/>
          <a:stretch/>
        </p:blipFill>
        <p:spPr>
          <a:xfrm>
            <a:off x="3638301" y="2590598"/>
            <a:ext cx="1219719" cy="1284836"/>
          </a:xfrm>
          <a:prstGeom prst="rect">
            <a:avLst/>
          </a:prstGeom>
        </p:spPr>
      </p:pic>
      <p:sp>
        <p:nvSpPr>
          <p:cNvPr id="6" name="テキスト ボックス 5"/>
          <p:cNvSpPr txBox="1"/>
          <p:nvPr/>
        </p:nvSpPr>
        <p:spPr>
          <a:xfrm>
            <a:off x="527373" y="2200156"/>
            <a:ext cx="3591290" cy="307777"/>
          </a:xfrm>
          <a:prstGeom prst="rect">
            <a:avLst/>
          </a:prstGeom>
          <a:noFill/>
        </p:spPr>
        <p:txBody>
          <a:bodyPr wrap="square" rtlCol="0">
            <a:spAutoFit/>
          </a:bodyPr>
          <a:lstStyle/>
          <a:p>
            <a:r>
              <a:rPr kumimoji="1" lang="en-US" altLang="ja-JP" sz="1400" dirty="0" smtClean="0"/>
              <a:t>Ex</a:t>
            </a:r>
            <a:r>
              <a:rPr kumimoji="1" lang="ja-JP" altLang="en-US" sz="1400" dirty="0" smtClean="0"/>
              <a:t>）以下</a:t>
            </a:r>
            <a:r>
              <a:rPr lang="ja-JP" altLang="en-US" sz="1400" dirty="0"/>
              <a:t>の</a:t>
            </a:r>
            <a:r>
              <a:rPr kumimoji="1" lang="ja-JP" altLang="en-US" sz="1400" dirty="0" smtClean="0"/>
              <a:t>表のような地域別正答率の場合</a:t>
            </a:r>
            <a:endParaRPr kumimoji="1" lang="ja-JP" altLang="en-US" sz="1400" dirty="0"/>
          </a:p>
        </p:txBody>
      </p:sp>
      <p:sp>
        <p:nvSpPr>
          <p:cNvPr id="7" name="テキスト ボックス 6"/>
          <p:cNvSpPr txBox="1"/>
          <p:nvPr/>
        </p:nvSpPr>
        <p:spPr>
          <a:xfrm>
            <a:off x="5056667" y="2327936"/>
            <a:ext cx="2860686" cy="523220"/>
          </a:xfrm>
          <a:prstGeom prst="rect">
            <a:avLst/>
          </a:prstGeom>
          <a:noFill/>
        </p:spPr>
        <p:txBody>
          <a:bodyPr wrap="square" rtlCol="0">
            <a:spAutoFit/>
          </a:bodyPr>
          <a:lstStyle/>
          <a:p>
            <a:r>
              <a:rPr kumimoji="1" lang="ja-JP" altLang="en-US" sz="1400" dirty="0" smtClean="0"/>
              <a:t>正答率が一定以上になるまで　　　</a:t>
            </a:r>
            <a:r>
              <a:rPr kumimoji="1" lang="en-US" altLang="ja-JP" sz="1400" dirty="0" smtClean="0"/>
              <a:t>1</a:t>
            </a:r>
            <a:r>
              <a:rPr kumimoji="1" lang="ja-JP" altLang="en-US" sz="1400" dirty="0" smtClean="0"/>
              <a:t>位から（</a:t>
            </a:r>
            <a:r>
              <a:rPr kumimoji="1" lang="en-US" altLang="ja-JP" sz="1400" dirty="0" err="1" smtClean="0"/>
              <a:t>Singapole</a:t>
            </a:r>
            <a:r>
              <a:rPr kumimoji="1" lang="ja-JP" altLang="en-US" sz="1400" dirty="0" smtClean="0"/>
              <a:t>から）学習</a:t>
            </a:r>
            <a:endParaRPr kumimoji="1" lang="ja-JP" altLang="en-US" sz="1400" dirty="0"/>
          </a:p>
        </p:txBody>
      </p:sp>
      <p:sp>
        <p:nvSpPr>
          <p:cNvPr id="32" name="右矢印 31"/>
          <p:cNvSpPr/>
          <p:nvPr/>
        </p:nvSpPr>
        <p:spPr>
          <a:xfrm>
            <a:off x="2539114" y="2917188"/>
            <a:ext cx="711268" cy="229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955" y="4535805"/>
            <a:ext cx="770319" cy="700510"/>
          </a:xfrm>
          <a:prstGeom prst="rect">
            <a:avLst/>
          </a:prstGeom>
        </p:spPr>
      </p:pic>
      <p:sp>
        <p:nvSpPr>
          <p:cNvPr id="45" name="円形吹き出し 44"/>
          <p:cNvSpPr/>
          <p:nvPr/>
        </p:nvSpPr>
        <p:spPr>
          <a:xfrm>
            <a:off x="2000857" y="4535805"/>
            <a:ext cx="1787782" cy="585083"/>
          </a:xfrm>
          <a:prstGeom prst="wedgeEllipseCallout">
            <a:avLst>
              <a:gd name="adj1" fmla="val 58813"/>
              <a:gd name="adj2" fmla="val -9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前</a:t>
            </a:r>
            <a:r>
              <a:rPr lang="ja-JP" altLang="en-US" sz="1400" dirty="0" smtClean="0">
                <a:solidFill>
                  <a:schemeClr val="tx1"/>
                </a:solidFill>
              </a:rPr>
              <a:t>よりも　　　聞き取れる！</a:t>
            </a:r>
            <a:endParaRPr lang="en-US" altLang="ja-JP" sz="1400" dirty="0" smtClean="0">
              <a:solidFill>
                <a:schemeClr val="tx1"/>
              </a:solidFill>
            </a:endParaRPr>
          </a:p>
        </p:txBody>
      </p:sp>
      <p:sp>
        <p:nvSpPr>
          <p:cNvPr id="47" name="テキスト ボックス 46"/>
          <p:cNvSpPr txBox="1"/>
          <p:nvPr/>
        </p:nvSpPr>
        <p:spPr>
          <a:xfrm>
            <a:off x="2094479" y="3248672"/>
            <a:ext cx="1704928" cy="738664"/>
          </a:xfrm>
          <a:prstGeom prst="rect">
            <a:avLst/>
          </a:prstGeom>
          <a:noFill/>
        </p:spPr>
        <p:txBody>
          <a:bodyPr wrap="square" rtlCol="0">
            <a:spAutoFit/>
          </a:bodyPr>
          <a:lstStyle/>
          <a:p>
            <a:r>
              <a:rPr lang="ja-JP" altLang="en-US" sz="1400" dirty="0" smtClean="0"/>
              <a:t>聞き取りやすい　地域を順位付けし学習者に推薦</a:t>
            </a:r>
            <a:endParaRPr lang="en-US" altLang="ja-JP" sz="1400" dirty="0" smtClean="0"/>
          </a:p>
        </p:txBody>
      </p:sp>
      <p:sp>
        <p:nvSpPr>
          <p:cNvPr id="48" name="右矢印 47"/>
          <p:cNvSpPr/>
          <p:nvPr/>
        </p:nvSpPr>
        <p:spPr>
          <a:xfrm rot="18789538">
            <a:off x="4594078" y="4041878"/>
            <a:ext cx="887468" cy="335828"/>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rot="3290240">
            <a:off x="5994154" y="4071492"/>
            <a:ext cx="887468" cy="335828"/>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9699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10137"/>
            <a:ext cx="8321040" cy="927225"/>
          </a:xfrm>
        </p:spPr>
        <p:txBody>
          <a:bodyPr>
            <a:normAutofit/>
          </a:bodyPr>
          <a:lstStyle/>
          <a:p>
            <a:r>
              <a:rPr lang="ja-JP" altLang="en-US" sz="4400" b="1" dirty="0" smtClean="0"/>
              <a:t>実験システム</a:t>
            </a:r>
            <a:r>
              <a:rPr lang="en-US" altLang="ja-JP" sz="4400" b="1" dirty="0"/>
              <a:t> </a:t>
            </a:r>
            <a:r>
              <a:rPr lang="en-US" altLang="ja-JP" sz="4400" b="1" dirty="0" smtClean="0"/>
              <a:t>     -</a:t>
            </a:r>
            <a:r>
              <a:rPr lang="ja-JP" altLang="en-US" sz="4400" b="1" dirty="0" smtClean="0"/>
              <a:t>提案</a:t>
            </a:r>
            <a:r>
              <a:rPr lang="ja-JP" altLang="en-US" sz="4400" b="1" dirty="0"/>
              <a:t>システム</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EFA15BAB-5079-4628-B104-42F546E32AC8}" type="slidenum">
              <a:rPr lang="ja-JP" altLang="en-US" smtClean="0"/>
              <a:t>34</a:t>
            </a:fld>
            <a:endParaRPr lang="ja-JP" altLang="en-US" dirty="0"/>
          </a:p>
        </p:txBody>
      </p:sp>
      <p:sp>
        <p:nvSpPr>
          <p:cNvPr id="5" name="コンテンツ プレースホルダー 5"/>
          <p:cNvSpPr>
            <a:spLocks noGrp="1"/>
          </p:cNvSpPr>
          <p:nvPr>
            <p:ph idx="1"/>
          </p:nvPr>
        </p:nvSpPr>
        <p:spPr>
          <a:xfrm>
            <a:off x="822960" y="1737362"/>
            <a:ext cx="7543801" cy="4834126"/>
          </a:xfrm>
        </p:spPr>
        <p:txBody>
          <a:bodyPr>
            <a:normAutofit/>
          </a:bodyPr>
          <a:lstStyle/>
          <a:p>
            <a:pPr>
              <a:buFont typeface="Wingdings" panose="05000000000000000000" pitchFamily="2" charset="2"/>
              <a:buChar char="l"/>
            </a:pPr>
            <a:r>
              <a:rPr lang="ja-JP" altLang="en-US" dirty="0" smtClean="0"/>
              <a:t>学習者が聞き取りやすい地域発音英語の</a:t>
            </a:r>
            <a:r>
              <a:rPr kumimoji="1" lang="ja-JP" altLang="en-US" dirty="0" smtClean="0"/>
              <a:t>順番で学習</a:t>
            </a:r>
            <a:endParaRPr kumimoji="1" lang="en-US" altLang="ja-JP" dirty="0" smtClean="0"/>
          </a:p>
          <a:p>
            <a:pPr>
              <a:buFont typeface="Wingdings" panose="05000000000000000000" pitchFamily="2" charset="2"/>
              <a:buChar char="l"/>
            </a:pPr>
            <a:r>
              <a:rPr lang="ja-JP" altLang="en-US" dirty="0"/>
              <a:t>ランダムな（学習者の聞き取りやすさを考慮しない）順番で</a:t>
            </a:r>
            <a:r>
              <a:rPr lang="ja-JP" altLang="en-US" dirty="0" smtClean="0"/>
              <a:t>学習</a:t>
            </a: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marL="0" indent="0">
              <a:buNone/>
            </a:pPr>
            <a:endParaRPr lang="en-US" altLang="ja-JP" dirty="0">
              <a:solidFill>
                <a:srgbClr val="FF0000"/>
              </a:solidFill>
            </a:endParaRPr>
          </a:p>
          <a:p>
            <a:pPr marL="0" indent="0">
              <a:buNone/>
            </a:pPr>
            <a:endParaRPr lang="en-US" altLang="ja-JP" sz="2200" dirty="0" smtClean="0"/>
          </a:p>
          <a:p>
            <a:pPr>
              <a:buFont typeface="Wingdings" panose="05000000000000000000" pitchFamily="2" charset="2"/>
              <a:buChar char="l"/>
            </a:pPr>
            <a:r>
              <a:rPr lang="ja-JP" altLang="en-US" sz="2200" dirty="0" smtClean="0"/>
              <a:t>音源</a:t>
            </a:r>
            <a:endParaRPr lang="en-US" altLang="ja-JP" sz="2200" dirty="0" smtClean="0"/>
          </a:p>
          <a:p>
            <a:pPr marL="201168" lvl="1" indent="0">
              <a:buNone/>
            </a:pPr>
            <a:r>
              <a:rPr lang="ja-JP" altLang="en-US" sz="1900" dirty="0" smtClean="0"/>
              <a:t>→集めた</a:t>
            </a:r>
            <a:r>
              <a:rPr lang="en-US" altLang="ja-JP" sz="1900" dirty="0" smtClean="0"/>
              <a:t>5</a:t>
            </a:r>
            <a:r>
              <a:rPr lang="ja-JP" altLang="en-US" sz="1900" dirty="0" smtClean="0"/>
              <a:t>か国から，聞き取りやすい地域の音声で学習</a:t>
            </a:r>
            <a:endParaRPr lang="ja-JP" altLang="en-US" sz="1900" dirty="0"/>
          </a:p>
          <a:p>
            <a:pPr lvl="1">
              <a:buFont typeface="Wingdings" panose="05000000000000000000" pitchFamily="2" charset="2"/>
              <a:buChar char="l"/>
            </a:pPr>
            <a:endParaRPr kumimoji="1"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1078031" y="2995912"/>
            <a:ext cx="852045" cy="878041"/>
          </a:xfrm>
          <a:prstGeom prst="rect">
            <a:avLst/>
          </a:prstGeom>
        </p:spPr>
      </p:pic>
      <p:sp>
        <p:nvSpPr>
          <p:cNvPr id="8" name="左矢印 7"/>
          <p:cNvSpPr/>
          <p:nvPr/>
        </p:nvSpPr>
        <p:spPr>
          <a:xfrm>
            <a:off x="3254089" y="3081040"/>
            <a:ext cx="971289" cy="257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左矢印 9"/>
          <p:cNvSpPr/>
          <p:nvPr/>
        </p:nvSpPr>
        <p:spPr>
          <a:xfrm rot="10800000">
            <a:off x="3172218" y="3602901"/>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3651282" y="3862524"/>
            <a:ext cx="556030" cy="307777"/>
          </a:xfrm>
          <a:prstGeom prst="rect">
            <a:avLst/>
          </a:prstGeom>
          <a:noFill/>
        </p:spPr>
        <p:txBody>
          <a:bodyPr wrap="square" rtlCol="0">
            <a:spAutoFit/>
          </a:bodyPr>
          <a:lstStyle/>
          <a:p>
            <a:r>
              <a:rPr lang="ja-JP" altLang="en-US" sz="1400" dirty="0"/>
              <a:t>解答</a:t>
            </a:r>
            <a:endParaRPr kumimoji="1" lang="ja-JP" altLang="en-US" sz="1400" dirty="0"/>
          </a:p>
        </p:txBody>
      </p:sp>
      <p:sp>
        <p:nvSpPr>
          <p:cNvPr id="12" name="テキスト ボックス 11"/>
          <p:cNvSpPr txBox="1"/>
          <p:nvPr/>
        </p:nvSpPr>
        <p:spPr>
          <a:xfrm>
            <a:off x="1181064" y="3973805"/>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14" name="左矢印 13"/>
          <p:cNvSpPr/>
          <p:nvPr/>
        </p:nvSpPr>
        <p:spPr>
          <a:xfrm rot="10800000">
            <a:off x="6760320" y="3326713"/>
            <a:ext cx="472154" cy="2550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7260657" y="3318283"/>
            <a:ext cx="1800081" cy="338554"/>
          </a:xfrm>
          <a:prstGeom prst="rect">
            <a:avLst/>
          </a:prstGeom>
          <a:noFill/>
        </p:spPr>
        <p:txBody>
          <a:bodyPr wrap="square" rtlCol="0">
            <a:spAutoFit/>
          </a:bodyPr>
          <a:lstStyle/>
          <a:p>
            <a:r>
              <a:rPr lang="ja-JP" altLang="en-US" sz="1600" dirty="0" smtClean="0">
                <a:solidFill>
                  <a:srgbClr val="FF0000"/>
                </a:solidFill>
              </a:rPr>
              <a:t>正答率を算出</a:t>
            </a:r>
            <a:endParaRPr kumimoji="1" lang="ja-JP" altLang="en-US" sz="1600" dirty="0">
              <a:solidFill>
                <a:srgbClr val="FF0000"/>
              </a:solidFill>
            </a:endParaRPr>
          </a:p>
        </p:txBody>
      </p:sp>
      <p:sp>
        <p:nvSpPr>
          <p:cNvPr id="17" name="テキスト ボックス 16"/>
          <p:cNvSpPr txBox="1"/>
          <p:nvPr/>
        </p:nvSpPr>
        <p:spPr>
          <a:xfrm>
            <a:off x="2877374" y="2716981"/>
            <a:ext cx="2959768" cy="307777"/>
          </a:xfrm>
          <a:prstGeom prst="rect">
            <a:avLst/>
          </a:prstGeom>
          <a:noFill/>
        </p:spPr>
        <p:txBody>
          <a:bodyPr wrap="square" rtlCol="0">
            <a:spAutoFit/>
          </a:bodyPr>
          <a:lstStyle/>
          <a:p>
            <a:r>
              <a:rPr lang="ja-JP" altLang="en-US" sz="1400" dirty="0" smtClean="0"/>
              <a:t>聞き取りやすい地域を推薦</a:t>
            </a:r>
            <a:endParaRPr kumimoji="1" lang="ja-JP" altLang="en-US" sz="1400" dirty="0"/>
          </a:p>
        </p:txBody>
      </p:sp>
      <p:sp>
        <p:nvSpPr>
          <p:cNvPr id="18" name="テキスト ボックス 17"/>
          <p:cNvSpPr txBox="1"/>
          <p:nvPr/>
        </p:nvSpPr>
        <p:spPr>
          <a:xfrm>
            <a:off x="864256" y="2455371"/>
            <a:ext cx="1635117" cy="523220"/>
          </a:xfrm>
          <a:prstGeom prst="rect">
            <a:avLst/>
          </a:prstGeom>
          <a:noFill/>
        </p:spPr>
        <p:txBody>
          <a:bodyPr wrap="square" rtlCol="0">
            <a:spAutoFit/>
          </a:bodyPr>
          <a:lstStyle/>
          <a:p>
            <a:r>
              <a:rPr kumimoji="1" lang="ja-JP" altLang="en-US" sz="1400" dirty="0" smtClean="0"/>
              <a:t>聞き取りやすい　地域発音から学習</a:t>
            </a:r>
            <a:endParaRPr kumimoji="1" lang="ja-JP" altLang="en-US" sz="1400" dirty="0"/>
          </a:p>
        </p:txBody>
      </p:sp>
    </p:spTree>
    <p:extLst>
      <p:ext uri="{BB962C8B-B14F-4D97-AF65-F5344CB8AC3E}">
        <p14:creationId xmlns:p14="http://schemas.microsoft.com/office/powerpoint/2010/main" val="2087164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4663" y="887981"/>
            <a:ext cx="8569905" cy="822812"/>
          </a:xfrm>
        </p:spPr>
        <p:txBody>
          <a:bodyPr>
            <a:normAutofit fontScale="90000"/>
          </a:bodyPr>
          <a:lstStyle/>
          <a:p>
            <a:r>
              <a:rPr kumimoji="1" lang="ja-JP" altLang="en-US" sz="4400" b="1" dirty="0" smtClean="0"/>
              <a:t>提案</a:t>
            </a:r>
            <a:r>
              <a:rPr lang="ja-JP" altLang="en-US" sz="4400" b="1" dirty="0"/>
              <a:t>システム</a:t>
            </a:r>
            <a:r>
              <a:rPr kumimoji="1" lang="ja-JP" altLang="en-US" sz="4400" b="1" dirty="0" smtClean="0"/>
              <a:t>　</a:t>
            </a:r>
            <a:r>
              <a:rPr kumimoji="1" lang="en-US" altLang="ja-JP" sz="4400" b="1" dirty="0" smtClean="0"/>
              <a:t>‐</a:t>
            </a:r>
            <a:r>
              <a:rPr kumimoji="1" lang="ja-JP" altLang="en-US" sz="4400" b="1" dirty="0" smtClean="0"/>
              <a:t>地域別</a:t>
            </a:r>
            <a:r>
              <a:rPr lang="ja-JP" altLang="en-US" sz="4400" b="1" dirty="0" smtClean="0"/>
              <a:t>正答率</a:t>
            </a:r>
            <a:r>
              <a:rPr kumimoji="1" lang="ja-JP" altLang="en-US" sz="4400" b="1" dirty="0" smtClean="0"/>
              <a:t>算出</a:t>
            </a:r>
            <a:r>
              <a:rPr kumimoji="1"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35</a:t>
            </a:fld>
            <a:endParaRPr lang="ja-JP" altLang="en-US" dirty="0"/>
          </a:p>
        </p:txBody>
      </p:sp>
      <p:sp>
        <p:nvSpPr>
          <p:cNvPr id="5" name="テキスト ボックス 4"/>
          <p:cNvSpPr txBox="1"/>
          <p:nvPr/>
        </p:nvSpPr>
        <p:spPr>
          <a:xfrm>
            <a:off x="186562" y="2201088"/>
            <a:ext cx="4443747" cy="584775"/>
          </a:xfrm>
          <a:prstGeom prst="rect">
            <a:avLst/>
          </a:prstGeom>
          <a:noFill/>
        </p:spPr>
        <p:txBody>
          <a:bodyPr wrap="square" rtlCol="0">
            <a:spAutoFit/>
          </a:bodyPr>
          <a:lstStyle/>
          <a:p>
            <a:r>
              <a:rPr kumimoji="1" lang="en-US" altLang="ja-JP" sz="1400" dirty="0" smtClean="0"/>
              <a:t>Step</a:t>
            </a:r>
            <a:r>
              <a:rPr lang="en-US" altLang="ja-JP" sz="1400" dirty="0" smtClean="0"/>
              <a:t>1</a:t>
            </a:r>
            <a:endParaRPr kumimoji="1" lang="ja-JP" altLang="en-US" sz="1400" dirty="0" smtClean="0"/>
          </a:p>
          <a:p>
            <a:r>
              <a:rPr lang="ja-JP" altLang="en-US" sz="1400" dirty="0" smtClean="0"/>
              <a:t>ある問題</a:t>
            </a:r>
            <a:r>
              <a:rPr lang="en-US" altLang="ja-JP" sz="1400" dirty="0" smtClean="0"/>
              <a:t>N</a:t>
            </a:r>
            <a:r>
              <a:rPr lang="en-US" altLang="ja-JP" sz="1400" dirty="0"/>
              <a:t>1</a:t>
            </a:r>
            <a:r>
              <a:rPr lang="ja-JP" altLang="en-US" sz="1400" dirty="0" smtClean="0"/>
              <a:t>について，その音声別正答率</a:t>
            </a:r>
            <a:r>
              <a:rPr lang="en-US" altLang="ja-JP" sz="1400" dirty="0" smtClean="0"/>
              <a:t>(X)</a:t>
            </a:r>
            <a:r>
              <a:rPr lang="ja-JP" altLang="en-US" sz="1400" dirty="0" err="1" smtClean="0"/>
              <a:t>を</a:t>
            </a:r>
            <a:r>
              <a:rPr lang="ja-JP" altLang="en-US" sz="1400" dirty="0" err="1"/>
              <a:t>算</a:t>
            </a:r>
            <a:r>
              <a:rPr lang="ja-JP" altLang="en-US" sz="1400" dirty="0"/>
              <a:t>出</a:t>
            </a:r>
            <a:r>
              <a:rPr lang="en-US" altLang="ja-JP" dirty="0" smtClean="0"/>
              <a:t>.</a:t>
            </a:r>
            <a:endParaRPr kumimoji="1" lang="en-US" altLang="ja-JP" dirty="0" smtClean="0"/>
          </a:p>
        </p:txBody>
      </p:sp>
      <p:sp>
        <p:nvSpPr>
          <p:cNvPr id="8" name="テキスト ボックス 7"/>
          <p:cNvSpPr txBox="1"/>
          <p:nvPr/>
        </p:nvSpPr>
        <p:spPr>
          <a:xfrm>
            <a:off x="4850821" y="2209369"/>
            <a:ext cx="4443747" cy="584775"/>
          </a:xfrm>
          <a:prstGeom prst="rect">
            <a:avLst/>
          </a:prstGeom>
          <a:noFill/>
        </p:spPr>
        <p:txBody>
          <a:bodyPr wrap="square" rtlCol="0">
            <a:spAutoFit/>
          </a:bodyPr>
          <a:lstStyle/>
          <a:p>
            <a:r>
              <a:rPr kumimoji="1" lang="en-US" altLang="ja-JP" sz="1400" dirty="0" smtClean="0"/>
              <a:t>Step</a:t>
            </a:r>
            <a:r>
              <a:rPr lang="en-US" altLang="ja-JP" sz="1400" dirty="0" smtClean="0"/>
              <a:t>2</a:t>
            </a:r>
            <a:endParaRPr kumimoji="1" lang="ja-JP" altLang="en-US" sz="1400" dirty="0" smtClean="0"/>
          </a:p>
          <a:p>
            <a:r>
              <a:rPr lang="ja-JP" altLang="en-US" sz="1400" dirty="0" smtClean="0"/>
              <a:t>ある問題</a:t>
            </a:r>
            <a:r>
              <a:rPr lang="en-US" altLang="ja-JP" sz="1400" dirty="0" smtClean="0"/>
              <a:t>N</a:t>
            </a:r>
            <a:r>
              <a:rPr lang="en-US" altLang="ja-JP" sz="1400" dirty="0"/>
              <a:t>1</a:t>
            </a:r>
            <a:r>
              <a:rPr lang="ja-JP" altLang="en-US" sz="1400" dirty="0" smtClean="0"/>
              <a:t>について，その地域別正答率</a:t>
            </a:r>
            <a:r>
              <a:rPr lang="en-US" altLang="ja-JP" sz="1400" dirty="0" smtClean="0"/>
              <a:t>(</a:t>
            </a:r>
            <a:r>
              <a:rPr lang="en-US" altLang="ja-JP" sz="1400" dirty="0" err="1" smtClean="0"/>
              <a:t>Cx</a:t>
            </a:r>
            <a:r>
              <a:rPr lang="en-US" altLang="ja-JP" sz="1400" dirty="0" smtClean="0"/>
              <a:t>)</a:t>
            </a:r>
            <a:r>
              <a:rPr lang="ja-JP" altLang="en-US" sz="1400" dirty="0" err="1" smtClean="0"/>
              <a:t>を算</a:t>
            </a:r>
            <a:r>
              <a:rPr lang="ja-JP" altLang="en-US" sz="1400" dirty="0" smtClean="0"/>
              <a:t>出</a:t>
            </a:r>
            <a:r>
              <a:rPr lang="en-US" altLang="ja-JP" dirty="0" smtClean="0"/>
              <a:t>.</a:t>
            </a:r>
            <a:endParaRPr kumimoji="1" lang="en-US" altLang="ja-JP" dirty="0" smtClean="0"/>
          </a:p>
        </p:txBody>
      </p:sp>
      <p:sp>
        <p:nvSpPr>
          <p:cNvPr id="10" name="下矢印 9"/>
          <p:cNvSpPr/>
          <p:nvPr/>
        </p:nvSpPr>
        <p:spPr>
          <a:xfrm rot="16200000">
            <a:off x="4230085" y="2986777"/>
            <a:ext cx="319093" cy="481354"/>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rot="3069796">
            <a:off x="4233444" y="3740496"/>
            <a:ext cx="312375" cy="588595"/>
          </a:xfrm>
          <a:prstGeom prst="downArrow">
            <a:avLst>
              <a:gd name="adj1" fmla="val 50001"/>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6286" y="4092640"/>
            <a:ext cx="4550530" cy="738664"/>
          </a:xfrm>
          <a:prstGeom prst="rect">
            <a:avLst/>
          </a:prstGeom>
          <a:noFill/>
        </p:spPr>
        <p:txBody>
          <a:bodyPr wrap="square" rtlCol="0">
            <a:spAutoFit/>
          </a:bodyPr>
          <a:lstStyle/>
          <a:p>
            <a:r>
              <a:rPr kumimoji="1" lang="en-US" altLang="ja-JP" sz="1400" dirty="0" smtClean="0">
                <a:latin typeface="+mn-ea"/>
              </a:rPr>
              <a:t>Step</a:t>
            </a:r>
            <a:r>
              <a:rPr lang="en-US" altLang="ja-JP" sz="1400" dirty="0" smtClean="0">
                <a:latin typeface="+mn-ea"/>
              </a:rPr>
              <a:t>3.4</a:t>
            </a:r>
            <a:endParaRPr lang="en-US" altLang="ja-JP" dirty="0">
              <a:latin typeface="+mn-ea"/>
            </a:endParaRPr>
          </a:p>
          <a:p>
            <a:r>
              <a:rPr kumimoji="1" lang="ja-JP" altLang="en-US" sz="1400" dirty="0" smtClean="0"/>
              <a:t>すべての問題について，その</a:t>
            </a:r>
            <a:r>
              <a:rPr kumimoji="1" lang="ja-JP" altLang="en-US" sz="1400" dirty="0" smtClean="0">
                <a:solidFill>
                  <a:srgbClr val="FF0000"/>
                </a:solidFill>
              </a:rPr>
              <a:t>地域別正答率</a:t>
            </a:r>
            <a:r>
              <a:rPr kumimoji="1" lang="en-US" altLang="ja-JP" sz="1400" dirty="0" smtClean="0">
                <a:solidFill>
                  <a:srgbClr val="FF0000"/>
                </a:solidFill>
              </a:rPr>
              <a:t>(</a:t>
            </a:r>
            <a:r>
              <a:rPr kumimoji="1" lang="en-US" altLang="ja-JP" sz="1400" dirty="0" err="1" smtClean="0">
                <a:solidFill>
                  <a:srgbClr val="FF0000"/>
                </a:solidFill>
              </a:rPr>
              <a:t>Cx</a:t>
            </a:r>
            <a:r>
              <a:rPr lang="en-US" altLang="ja-JP" sz="1400" dirty="0" smtClean="0">
                <a:solidFill>
                  <a:srgbClr val="FF0000"/>
                </a:solidFill>
              </a:rPr>
              <a:t>)</a:t>
            </a:r>
            <a:r>
              <a:rPr lang="ja-JP" altLang="en-US" sz="1400" dirty="0" err="1" smtClean="0"/>
              <a:t>を算</a:t>
            </a:r>
            <a:r>
              <a:rPr lang="ja-JP" altLang="en-US" sz="1400" dirty="0" smtClean="0"/>
              <a:t>出</a:t>
            </a:r>
            <a:endParaRPr lang="en-US" altLang="ja-JP" sz="1400" dirty="0" smtClean="0"/>
          </a:p>
          <a:p>
            <a:r>
              <a:rPr lang="ja-JP" altLang="en-US" sz="1400" dirty="0" smtClean="0"/>
              <a:t>すべての問題を考慮した地域別正答率（</a:t>
            </a:r>
            <a:r>
              <a:rPr lang="en-US" altLang="ja-JP" sz="1400" dirty="0" smtClean="0"/>
              <a:t>A</a:t>
            </a:r>
            <a:r>
              <a:rPr lang="ja-JP" altLang="en-US" sz="1400" dirty="0" smtClean="0"/>
              <a:t>）を算出</a:t>
            </a:r>
            <a:endParaRPr lang="en-US" altLang="ja-JP" sz="1400" dirty="0" smtClean="0"/>
          </a:p>
        </p:txBody>
      </p:sp>
      <p:graphicFrame>
        <p:nvGraphicFramePr>
          <p:cNvPr id="7" name="表 6"/>
          <p:cNvGraphicFramePr>
            <a:graphicFrameLocks noGrp="1"/>
          </p:cNvGraphicFramePr>
          <p:nvPr>
            <p:extLst>
              <p:ext uri="{D42A27DB-BD31-4B8C-83A1-F6EECF244321}">
                <p14:modId xmlns:p14="http://schemas.microsoft.com/office/powerpoint/2010/main" val="927997324"/>
              </p:ext>
            </p:extLst>
          </p:nvPr>
        </p:nvGraphicFramePr>
        <p:xfrm>
          <a:off x="838092" y="2796432"/>
          <a:ext cx="2682196" cy="1204746"/>
        </p:xfrm>
        <a:graphic>
          <a:graphicData uri="http://schemas.openxmlformats.org/drawingml/2006/table">
            <a:tbl>
              <a:tblPr>
                <a:tableStyleId>{5C22544A-7EE6-4342-B048-85BDC9FD1C3A}</a:tableStyleId>
              </a:tblPr>
              <a:tblGrid>
                <a:gridCol w="417286">
                  <a:extLst>
                    <a:ext uri="{9D8B030D-6E8A-4147-A177-3AD203B41FA5}">
                      <a16:colId xmlns:a16="http://schemas.microsoft.com/office/drawing/2014/main" val="616723024"/>
                    </a:ext>
                  </a:extLst>
                </a:gridCol>
                <a:gridCol w="1136424">
                  <a:extLst>
                    <a:ext uri="{9D8B030D-6E8A-4147-A177-3AD203B41FA5}">
                      <a16:colId xmlns:a16="http://schemas.microsoft.com/office/drawing/2014/main" val="3669412687"/>
                    </a:ext>
                  </a:extLst>
                </a:gridCol>
                <a:gridCol w="1128486">
                  <a:extLst>
                    <a:ext uri="{9D8B030D-6E8A-4147-A177-3AD203B41FA5}">
                      <a16:colId xmlns:a16="http://schemas.microsoft.com/office/drawing/2014/main" val="4060098633"/>
                    </a:ext>
                  </a:extLst>
                </a:gridCol>
              </a:tblGrid>
              <a:tr h="492888">
                <a:tc>
                  <a:txBody>
                    <a:bodyPr/>
                    <a:lstStyle/>
                    <a:p>
                      <a:pPr algn="l" fontAlgn="ctr"/>
                      <a:r>
                        <a:rPr lang="ja-JP" altLang="en-US" sz="1400" b="1" u="none" strike="noStrike" dirty="0">
                          <a:solidFill>
                            <a:schemeClr val="bg1"/>
                          </a:solidFill>
                          <a:effectLst/>
                        </a:rPr>
                        <a:t>問題</a:t>
                      </a:r>
                      <a:endParaRPr lang="ja-JP" altLang="en-US" sz="14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tc>
                  <a:txBody>
                    <a:bodyPr/>
                    <a:lstStyle/>
                    <a:p>
                      <a:pPr algn="l" fontAlgn="ctr"/>
                      <a:r>
                        <a:rPr lang="zh-CN" altLang="en-US" sz="1400" b="1" u="none" strike="noStrike" dirty="0">
                          <a:solidFill>
                            <a:schemeClr val="bg1"/>
                          </a:solidFill>
                          <a:effectLst/>
                          <a:latin typeface="メイリオ" panose="020B0604030504040204" pitchFamily="50" charset="-128"/>
                          <a:ea typeface="メイリオ" panose="020B0604030504040204" pitchFamily="50" charset="-128"/>
                        </a:rPr>
                        <a:t>地域発音音声</a:t>
                      </a:r>
                      <a:endParaRPr lang="zh-CN" altLang="en-US" sz="1400" b="1" i="0" u="none" strike="noStrike" dirty="0">
                        <a:solidFill>
                          <a:schemeClr val="bg1"/>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rPr>
                        <a:t>音声別正答率</a:t>
                      </a:r>
                      <a:endParaRPr lang="ja-JP" altLang="en-US"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extLst>
                  <a:ext uri="{0D108BD9-81ED-4DB2-BD59-A6C34878D82A}">
                    <a16:rowId xmlns:a16="http://schemas.microsoft.com/office/drawing/2014/main" val="2932667744"/>
                  </a:ext>
                </a:extLst>
              </a:tr>
              <a:tr h="338958">
                <a:tc rowSpan="2">
                  <a:txBody>
                    <a:bodyPr/>
                    <a:lstStyle/>
                    <a:p>
                      <a:pPr algn="ctr" fontAlgn="ctr"/>
                      <a:r>
                        <a:rPr lang="en-US" sz="1400" u="none" strike="noStrike" dirty="0" smtClean="0">
                          <a:effectLst/>
                          <a:latin typeface="+mn-ea"/>
                          <a:ea typeface="+mn-ea"/>
                        </a:rPr>
                        <a:t>N1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N1-1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X1_1=90%</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917365851"/>
                  </a:ext>
                </a:extLst>
              </a:tr>
              <a:tr h="372900">
                <a:tc vMerge="1">
                  <a:txBody>
                    <a:bodyPr/>
                    <a:lstStyle/>
                    <a:p>
                      <a:endParaRPr kumimoji="1" lang="ja-JP" altLang="en-US"/>
                    </a:p>
                  </a:txBody>
                  <a:tcPr/>
                </a:tc>
                <a:tc>
                  <a:txBody>
                    <a:bodyPr/>
                    <a:lstStyle/>
                    <a:p>
                      <a:pPr algn="l" fontAlgn="ctr"/>
                      <a:r>
                        <a:rPr lang="en-US" sz="1400" u="none" strike="noStrike" dirty="0">
                          <a:effectLst/>
                          <a:latin typeface="+mn-ea"/>
                          <a:ea typeface="+mn-ea"/>
                        </a:rPr>
                        <a:t>N1-2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X1_2=70%</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79732927"/>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640721411"/>
              </p:ext>
            </p:extLst>
          </p:nvPr>
        </p:nvGraphicFramePr>
        <p:xfrm>
          <a:off x="5131233" y="2822619"/>
          <a:ext cx="3469797" cy="1212174"/>
        </p:xfrm>
        <a:graphic>
          <a:graphicData uri="http://schemas.openxmlformats.org/drawingml/2006/table">
            <a:tbl>
              <a:tblPr>
                <a:tableStyleId>{5C22544A-7EE6-4342-B048-85BDC9FD1C3A}</a:tableStyleId>
              </a:tblPr>
              <a:tblGrid>
                <a:gridCol w="425224">
                  <a:extLst>
                    <a:ext uri="{9D8B030D-6E8A-4147-A177-3AD203B41FA5}">
                      <a16:colId xmlns:a16="http://schemas.microsoft.com/office/drawing/2014/main" val="2800909871"/>
                    </a:ext>
                  </a:extLst>
                </a:gridCol>
                <a:gridCol w="1181300">
                  <a:extLst>
                    <a:ext uri="{9D8B030D-6E8A-4147-A177-3AD203B41FA5}">
                      <a16:colId xmlns:a16="http://schemas.microsoft.com/office/drawing/2014/main" val="305383381"/>
                    </a:ext>
                  </a:extLst>
                </a:gridCol>
                <a:gridCol w="425224">
                  <a:extLst>
                    <a:ext uri="{9D8B030D-6E8A-4147-A177-3AD203B41FA5}">
                      <a16:colId xmlns:a16="http://schemas.microsoft.com/office/drawing/2014/main" val="4270078204"/>
                    </a:ext>
                  </a:extLst>
                </a:gridCol>
                <a:gridCol w="1438049">
                  <a:extLst>
                    <a:ext uri="{9D8B030D-6E8A-4147-A177-3AD203B41FA5}">
                      <a16:colId xmlns:a16="http://schemas.microsoft.com/office/drawing/2014/main" val="310076373"/>
                    </a:ext>
                  </a:extLst>
                </a:gridCol>
              </a:tblGrid>
              <a:tr h="401216">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音声別正答率</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zh-TW" altLang="en-US" sz="1400" b="1" u="none" strike="noStrike" dirty="0">
                          <a:solidFill>
                            <a:srgbClr val="FF0000"/>
                          </a:solidFill>
                          <a:effectLst/>
                          <a:latin typeface="メイリオ" panose="020B0604030504040204" pitchFamily="50" charset="-128"/>
                          <a:ea typeface="メイリオ" panose="020B0604030504040204" pitchFamily="50" charset="-128"/>
                        </a:rPr>
                        <a:t>地域別正答率</a:t>
                      </a:r>
                      <a:endParaRPr lang="zh-TW" altLang="en-US" sz="1400" b="1" i="0" u="none" strike="noStrike" dirty="0">
                        <a:solidFill>
                          <a:srgbClr val="FF0000"/>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extLst>
                  <a:ext uri="{0D108BD9-81ED-4DB2-BD59-A6C34878D82A}">
                    <a16:rowId xmlns:a16="http://schemas.microsoft.com/office/drawing/2014/main" val="1877714944"/>
                  </a:ext>
                </a:extLst>
              </a:tr>
              <a:tr h="401216">
                <a:tc rowSpan="2">
                  <a:txBody>
                    <a:bodyPr/>
                    <a:lstStyle/>
                    <a:p>
                      <a:pPr algn="ctr" fontAlgn="ctr"/>
                      <a:r>
                        <a:rPr lang="en-US" sz="1400" u="none" strike="noStrike" dirty="0" smtClean="0">
                          <a:effectLst/>
                          <a:latin typeface="+mn-ea"/>
                          <a:ea typeface="+mn-ea"/>
                        </a:rPr>
                        <a:t>N1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X1_1=90</a:t>
                      </a:r>
                      <a:r>
                        <a:rPr lang="en-US" sz="1400" u="none" strike="noStrike" dirty="0">
                          <a:effectLst/>
                          <a:latin typeface="+mn-ea"/>
                          <a:ea typeface="+mn-ea"/>
                        </a:rPr>
                        <a:t>%</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Cx1_1=(90+70)/</a:t>
                      </a:r>
                      <a:r>
                        <a:rPr lang="en-US" sz="1400" u="none" strike="noStrike" dirty="0" smtClean="0">
                          <a:effectLst/>
                          <a:latin typeface="+mn-ea"/>
                          <a:ea typeface="+mn-ea"/>
                        </a:rPr>
                        <a:t>2=80</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2712380146"/>
                  </a:ext>
                </a:extLst>
              </a:tr>
              <a:tr h="409742">
                <a:tc vMerge="1">
                  <a:txBody>
                    <a:bodyPr/>
                    <a:lstStyle/>
                    <a:p>
                      <a:endParaRPr kumimoji="1" lang="ja-JP" altLang="en-US"/>
                    </a:p>
                  </a:txBody>
                  <a:tcPr/>
                </a:tc>
                <a:tc>
                  <a:txBody>
                    <a:bodyPr/>
                    <a:lstStyle/>
                    <a:p>
                      <a:pPr algn="l" fontAlgn="ctr"/>
                      <a:r>
                        <a:rPr lang="en-US" sz="1400" u="none" strike="noStrike" dirty="0" smtClean="0">
                          <a:effectLst/>
                          <a:latin typeface="+mn-ea"/>
                          <a:ea typeface="+mn-ea"/>
                        </a:rPr>
                        <a:t>X1_2=70</a:t>
                      </a:r>
                      <a:r>
                        <a:rPr lang="en-US" sz="1400" u="none" strike="noStrike" dirty="0">
                          <a:effectLst/>
                          <a:latin typeface="+mn-ea"/>
                          <a:ea typeface="+mn-ea"/>
                        </a:rPr>
                        <a:t>%</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69946001"/>
                  </a:ext>
                </a:extLst>
              </a:tr>
            </a:tbl>
          </a:graphicData>
        </a:graphic>
      </p:graphicFrame>
      <p:graphicFrame>
        <p:nvGraphicFramePr>
          <p:cNvPr id="16" name="表 15"/>
          <p:cNvGraphicFramePr>
            <a:graphicFrameLocks noGrp="1"/>
          </p:cNvGraphicFramePr>
          <p:nvPr>
            <p:extLst>
              <p:ext uri="{D42A27DB-BD31-4B8C-83A1-F6EECF244321}">
                <p14:modId xmlns:p14="http://schemas.microsoft.com/office/powerpoint/2010/main" val="3062691331"/>
              </p:ext>
            </p:extLst>
          </p:nvPr>
        </p:nvGraphicFramePr>
        <p:xfrm>
          <a:off x="240232" y="4831304"/>
          <a:ext cx="4204282" cy="1357164"/>
        </p:xfrm>
        <a:graphic>
          <a:graphicData uri="http://schemas.openxmlformats.org/drawingml/2006/table">
            <a:tbl>
              <a:tblPr>
                <a:tableStyleId>{5C22544A-7EE6-4342-B048-85BDC9FD1C3A}</a:tableStyleId>
              </a:tblPr>
              <a:tblGrid>
                <a:gridCol w="396426">
                  <a:extLst>
                    <a:ext uri="{9D8B030D-6E8A-4147-A177-3AD203B41FA5}">
                      <a16:colId xmlns:a16="http://schemas.microsoft.com/office/drawing/2014/main" val="1448295424"/>
                    </a:ext>
                  </a:extLst>
                </a:gridCol>
                <a:gridCol w="1638074">
                  <a:extLst>
                    <a:ext uri="{9D8B030D-6E8A-4147-A177-3AD203B41FA5}">
                      <a16:colId xmlns:a16="http://schemas.microsoft.com/office/drawing/2014/main" val="658681530"/>
                    </a:ext>
                  </a:extLst>
                </a:gridCol>
                <a:gridCol w="396426">
                  <a:extLst>
                    <a:ext uri="{9D8B030D-6E8A-4147-A177-3AD203B41FA5}">
                      <a16:colId xmlns:a16="http://schemas.microsoft.com/office/drawing/2014/main" val="2710310890"/>
                    </a:ext>
                  </a:extLst>
                </a:gridCol>
                <a:gridCol w="1773356">
                  <a:extLst>
                    <a:ext uri="{9D8B030D-6E8A-4147-A177-3AD203B41FA5}">
                      <a16:colId xmlns:a16="http://schemas.microsoft.com/office/drawing/2014/main" val="1618779413"/>
                    </a:ext>
                  </a:extLst>
                </a:gridCol>
              </a:tblGrid>
              <a:tr h="539275">
                <a:tc>
                  <a:txBody>
                    <a:bodyPr/>
                    <a:lstStyle/>
                    <a:p>
                      <a:pPr algn="l" fontAlgn="ctr"/>
                      <a:r>
                        <a:rPr lang="ja-JP" altLang="en-US" sz="1400" b="1" u="none" strike="noStrike" dirty="0">
                          <a:solidFill>
                            <a:schemeClr val="bg1"/>
                          </a:solidFill>
                          <a:effectLst/>
                        </a:rPr>
                        <a:t>問題</a:t>
                      </a:r>
                      <a:endParaRPr lang="ja-JP" altLang="en-US" sz="14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tc>
                  <a:txBody>
                    <a:bodyPr/>
                    <a:lstStyle/>
                    <a:p>
                      <a:pPr algn="l" fontAlgn="ctr"/>
                      <a:r>
                        <a:rPr lang="zh-TW" altLang="en-US" sz="1400" b="1" u="none" strike="noStrike" dirty="0">
                          <a:solidFill>
                            <a:schemeClr val="bg1"/>
                          </a:solidFill>
                          <a:effectLst/>
                          <a:latin typeface="メイリオ" panose="020B0604030504040204" pitchFamily="50" charset="-128"/>
                          <a:ea typeface="メイリオ" panose="020B0604030504040204" pitchFamily="50" charset="-128"/>
                        </a:rPr>
                        <a:t>地域別正答率</a:t>
                      </a:r>
                      <a:r>
                        <a:rPr lang="zh-TW" altLang="en-US" sz="1400" b="1" u="none" strike="noStrike" dirty="0" smtClean="0">
                          <a:solidFill>
                            <a:schemeClr val="bg1"/>
                          </a:solidFill>
                          <a:effectLst/>
                          <a:latin typeface="メイリオ" panose="020B0604030504040204" pitchFamily="50" charset="-128"/>
                          <a:ea typeface="メイリオ" panose="020B0604030504040204" pitchFamily="50" charset="-128"/>
                        </a:rPr>
                        <a:t>（</a:t>
                      </a:r>
                      <a:r>
                        <a:rPr lang="en-US" altLang="zh-TW" sz="1400" b="1" u="none" strike="noStrike" dirty="0" err="1" smtClean="0">
                          <a:solidFill>
                            <a:schemeClr val="bg1"/>
                          </a:solidFill>
                          <a:effectLst/>
                          <a:latin typeface="メイリオ" panose="020B0604030504040204" pitchFamily="50" charset="-128"/>
                          <a:ea typeface="メイリオ" panose="020B0604030504040204" pitchFamily="50" charset="-128"/>
                        </a:rPr>
                        <a:t>Cx</a:t>
                      </a:r>
                      <a:r>
                        <a:rPr lang="en-US" altLang="zh-TW" sz="1400" b="1" u="none" strike="noStrike" dirty="0" smtClean="0">
                          <a:solidFill>
                            <a:schemeClr val="bg1"/>
                          </a:solidFill>
                          <a:effectLst/>
                          <a:latin typeface="メイリオ" panose="020B0604030504040204" pitchFamily="50" charset="-128"/>
                          <a:ea typeface="メイリオ" panose="020B0604030504040204" pitchFamily="50" charset="-128"/>
                        </a:rPr>
                        <a:t>)</a:t>
                      </a:r>
                      <a:endParaRPr lang="en-US" altLang="zh-TW" sz="1400" b="1" i="0" u="none" strike="noStrike" dirty="0">
                        <a:solidFill>
                          <a:schemeClr val="bg1"/>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rPr>
                        <a:t>地域</a:t>
                      </a:r>
                      <a:endParaRPr lang="ja-JP" altLang="en-US" sz="14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tc>
                  <a:txBody>
                    <a:bodyPr/>
                    <a:lstStyle/>
                    <a:p>
                      <a:pPr algn="l" fontAlgn="ctr"/>
                      <a:r>
                        <a:rPr lang="zh-TW" altLang="en-US" sz="1400" b="1" u="none" strike="noStrike" dirty="0">
                          <a:solidFill>
                            <a:srgbClr val="FF0000"/>
                          </a:solidFill>
                          <a:effectLst/>
                          <a:latin typeface="メイリオ" panose="020B0604030504040204" pitchFamily="50" charset="-128"/>
                          <a:ea typeface="メイリオ" panose="020B0604030504040204" pitchFamily="50" charset="-128"/>
                        </a:rPr>
                        <a:t>地域別</a:t>
                      </a:r>
                      <a:r>
                        <a:rPr lang="zh-TW" altLang="en-US" sz="1400" b="1" u="none" strike="noStrike" dirty="0" smtClean="0">
                          <a:solidFill>
                            <a:srgbClr val="FF0000"/>
                          </a:solidFill>
                          <a:effectLst/>
                          <a:latin typeface="メイリオ" panose="020B0604030504040204" pitchFamily="50" charset="-128"/>
                          <a:ea typeface="メイリオ" panose="020B0604030504040204" pitchFamily="50" charset="-128"/>
                        </a:rPr>
                        <a:t>正答率</a:t>
                      </a:r>
                      <a:r>
                        <a:rPr lang="en-US" altLang="zh-TW" sz="1400" b="1" u="none" strike="noStrike" dirty="0" smtClean="0">
                          <a:solidFill>
                            <a:srgbClr val="FF0000"/>
                          </a:solidFill>
                          <a:effectLst/>
                          <a:latin typeface="メイリオ" panose="020B0604030504040204" pitchFamily="50" charset="-128"/>
                          <a:ea typeface="メイリオ" panose="020B0604030504040204" pitchFamily="50" charset="-128"/>
                        </a:rPr>
                        <a:t>(A)</a:t>
                      </a:r>
                      <a:endParaRPr lang="zh-TW" altLang="en-US" sz="1400" b="1" i="0" u="none" strike="noStrike" dirty="0">
                        <a:solidFill>
                          <a:srgbClr val="FF0000"/>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extLst>
                  <a:ext uri="{0D108BD9-81ED-4DB2-BD59-A6C34878D82A}">
                    <a16:rowId xmlns:a16="http://schemas.microsoft.com/office/drawing/2014/main" val="3628770683"/>
                  </a:ext>
                </a:extLst>
              </a:tr>
              <a:tr h="417776">
                <a:tc>
                  <a:txBody>
                    <a:bodyPr/>
                    <a:lstStyle/>
                    <a:p>
                      <a:pPr algn="l" fontAlgn="ctr"/>
                      <a:r>
                        <a:rPr lang="en-US" sz="1400" u="none" strike="noStrike" dirty="0" smtClean="0">
                          <a:effectLst/>
                          <a:latin typeface="+mn-ea"/>
                          <a:ea typeface="+mn-ea"/>
                        </a:rPr>
                        <a:t>N1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Cx1_1=80%</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smtClean="0">
                          <a:effectLst/>
                          <a:latin typeface="+mn-ea"/>
                          <a:ea typeface="+mn-ea"/>
                        </a:rPr>
                        <a:t>Cx1_all</a:t>
                      </a:r>
                      <a:r>
                        <a:rPr lang="en-US" sz="1400" u="none" strike="noStrike" dirty="0">
                          <a:effectLst/>
                          <a:latin typeface="+mn-ea"/>
                          <a:ea typeface="+mn-ea"/>
                        </a:rPr>
                        <a:t>=(80+70)/</a:t>
                      </a:r>
                      <a:r>
                        <a:rPr lang="en-US" sz="1400" u="none" strike="noStrike" dirty="0" smtClean="0">
                          <a:effectLst/>
                          <a:latin typeface="+mn-ea"/>
                          <a:ea typeface="+mn-ea"/>
                        </a:rPr>
                        <a:t>2 =75</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995465236"/>
                  </a:ext>
                </a:extLst>
              </a:tr>
              <a:tr h="400113">
                <a:tc>
                  <a:txBody>
                    <a:bodyPr/>
                    <a:lstStyle/>
                    <a:p>
                      <a:pPr algn="l" fontAlgn="ctr"/>
                      <a:r>
                        <a:rPr lang="en-US" sz="1400" u="none" strike="noStrike" dirty="0" smtClean="0">
                          <a:effectLst/>
                          <a:latin typeface="+mn-ea"/>
                          <a:ea typeface="+mn-ea"/>
                        </a:rPr>
                        <a:t>N2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Cx1_2=70%</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510126769"/>
                  </a:ext>
                </a:extLst>
              </a:tr>
            </a:tbl>
          </a:graphicData>
        </a:graphic>
      </p:graphicFrame>
      <p:sp>
        <p:nvSpPr>
          <p:cNvPr id="22" name="下矢印 21"/>
          <p:cNvSpPr/>
          <p:nvPr/>
        </p:nvSpPr>
        <p:spPr>
          <a:xfrm rot="16200000">
            <a:off x="4923701" y="4928489"/>
            <a:ext cx="319093" cy="481354"/>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4744038" y="4185328"/>
            <a:ext cx="4550530" cy="523220"/>
          </a:xfrm>
          <a:prstGeom prst="rect">
            <a:avLst/>
          </a:prstGeom>
          <a:noFill/>
        </p:spPr>
        <p:txBody>
          <a:bodyPr wrap="square" rtlCol="0">
            <a:spAutoFit/>
          </a:bodyPr>
          <a:lstStyle/>
          <a:p>
            <a:r>
              <a:rPr kumimoji="1" lang="en-US" altLang="ja-JP" sz="1400" dirty="0" smtClean="0">
                <a:latin typeface="+mn-ea"/>
              </a:rPr>
              <a:t>Step5</a:t>
            </a:r>
            <a:endParaRPr lang="en-US" altLang="ja-JP" dirty="0" smtClean="0">
              <a:latin typeface="+mn-ea"/>
            </a:endParaRPr>
          </a:p>
          <a:p>
            <a:pPr algn="r"/>
            <a:r>
              <a:rPr kumimoji="1" lang="ja-JP" altLang="en-US" sz="1400" dirty="0" smtClean="0"/>
              <a:t>すべての</a:t>
            </a:r>
            <a:r>
              <a:rPr lang="ja-JP" altLang="en-US" sz="1400" dirty="0"/>
              <a:t>地域</a:t>
            </a:r>
            <a:r>
              <a:rPr kumimoji="1" lang="ja-JP" altLang="en-US" sz="1400" dirty="0" smtClean="0"/>
              <a:t>について，その</a:t>
            </a:r>
            <a:r>
              <a:rPr kumimoji="1" lang="ja-JP" altLang="en-US" sz="1400" dirty="0" smtClean="0">
                <a:solidFill>
                  <a:srgbClr val="FF0000"/>
                </a:solidFill>
              </a:rPr>
              <a:t>地域別正答率</a:t>
            </a:r>
            <a:r>
              <a:rPr kumimoji="1" lang="en-US" altLang="ja-JP" sz="1400" dirty="0" smtClean="0">
                <a:solidFill>
                  <a:srgbClr val="FF0000"/>
                </a:solidFill>
              </a:rPr>
              <a:t>(</a:t>
            </a:r>
            <a:r>
              <a:rPr kumimoji="1" lang="en-US" altLang="ja-JP" sz="1400" dirty="0" err="1" smtClean="0">
                <a:solidFill>
                  <a:srgbClr val="FF0000"/>
                </a:solidFill>
              </a:rPr>
              <a:t>Cx</a:t>
            </a:r>
            <a:r>
              <a:rPr lang="en-US" altLang="ja-JP" sz="1400" dirty="0" smtClean="0">
                <a:solidFill>
                  <a:srgbClr val="FF0000"/>
                </a:solidFill>
              </a:rPr>
              <a:t>)</a:t>
            </a:r>
            <a:r>
              <a:rPr lang="ja-JP" altLang="en-US" sz="1400" dirty="0" err="1" smtClean="0"/>
              <a:t>を算</a:t>
            </a:r>
            <a:r>
              <a:rPr lang="ja-JP" altLang="en-US" sz="1400" dirty="0" smtClean="0"/>
              <a:t>出．</a:t>
            </a:r>
            <a:endParaRPr kumimoji="1" lang="en-US" altLang="ja-JP" sz="1400" dirty="0" smtClean="0"/>
          </a:p>
        </p:txBody>
      </p:sp>
      <p:graphicFrame>
        <p:nvGraphicFramePr>
          <p:cNvPr id="24" name="表 23"/>
          <p:cNvGraphicFramePr>
            <a:graphicFrameLocks noGrp="1"/>
          </p:cNvGraphicFramePr>
          <p:nvPr>
            <p:extLst>
              <p:ext uri="{D42A27DB-BD31-4B8C-83A1-F6EECF244321}">
                <p14:modId xmlns:p14="http://schemas.microsoft.com/office/powerpoint/2010/main" val="1521878975"/>
              </p:ext>
            </p:extLst>
          </p:nvPr>
        </p:nvGraphicFramePr>
        <p:xfrm>
          <a:off x="5591851" y="4653974"/>
          <a:ext cx="1940372" cy="928917"/>
        </p:xfrm>
        <a:graphic>
          <a:graphicData uri="http://schemas.openxmlformats.org/drawingml/2006/table">
            <a:tbl>
              <a:tblPr>
                <a:tableStyleId>{5C22544A-7EE6-4342-B048-85BDC9FD1C3A}</a:tableStyleId>
              </a:tblPr>
              <a:tblGrid>
                <a:gridCol w="538836">
                  <a:extLst>
                    <a:ext uri="{9D8B030D-6E8A-4147-A177-3AD203B41FA5}">
                      <a16:colId xmlns:a16="http://schemas.microsoft.com/office/drawing/2014/main" val="3691493879"/>
                    </a:ext>
                  </a:extLst>
                </a:gridCol>
                <a:gridCol w="1401536">
                  <a:extLst>
                    <a:ext uri="{9D8B030D-6E8A-4147-A177-3AD203B41FA5}">
                      <a16:colId xmlns:a16="http://schemas.microsoft.com/office/drawing/2014/main" val="502200716"/>
                    </a:ext>
                  </a:extLst>
                </a:gridCol>
              </a:tblGrid>
              <a:tr h="309639">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地域別正答率</a:t>
                      </a:r>
                      <a:r>
                        <a:rPr lang="en-US" altLang="ja-JP" sz="1400" b="1" u="none" strike="noStrike" dirty="0">
                          <a:solidFill>
                            <a:srgbClr val="FF0000"/>
                          </a:solidFill>
                          <a:effectLst/>
                          <a:latin typeface="+mn-ea"/>
                          <a:ea typeface="+mn-ea"/>
                        </a:rPr>
                        <a:t>(</a:t>
                      </a:r>
                      <a:r>
                        <a:rPr lang="en-US" sz="1400" b="1" u="none" strike="noStrike" dirty="0">
                          <a:solidFill>
                            <a:srgbClr val="FF0000"/>
                          </a:solidFill>
                          <a:effectLst/>
                          <a:latin typeface="+mn-ea"/>
                          <a:ea typeface="+mn-ea"/>
                        </a:rPr>
                        <a:t>A)</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2359732782"/>
                  </a:ext>
                </a:extLst>
              </a:tr>
              <a:tr h="309639">
                <a:tc>
                  <a:txBody>
                    <a:bodyPr/>
                    <a:lstStyle/>
                    <a:p>
                      <a:pPr algn="l" fontAlgn="ctr"/>
                      <a:r>
                        <a:rPr lang="en-US" sz="1400" u="none" strike="noStrike" dirty="0" smtClean="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Cx1_all=75</a:t>
                      </a:r>
                      <a:r>
                        <a:rPr lang="en-US" altLang="ja-JP" sz="1400" u="none" strike="noStrike" dirty="0">
                          <a:effectLst/>
                          <a:latin typeface="+mn-ea"/>
                          <a:ea typeface="+mn-ea"/>
                        </a:rPr>
                        <a:t>%</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636366839"/>
                  </a:ext>
                </a:extLst>
              </a:tr>
              <a:tr h="309639">
                <a:tc>
                  <a:txBody>
                    <a:bodyPr/>
                    <a:lstStyle/>
                    <a:p>
                      <a:pPr algn="l" fontAlgn="ctr"/>
                      <a:r>
                        <a:rPr lang="en-US" sz="1400" u="none" strike="noStrike" dirty="0" smtClean="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Cx2_all=60</a:t>
                      </a:r>
                      <a:r>
                        <a:rPr lang="en-US" altLang="ja-JP" sz="1400" u="none" strike="noStrike" dirty="0">
                          <a:effectLst/>
                          <a:latin typeface="+mn-ea"/>
                          <a:ea typeface="+mn-ea"/>
                        </a:rPr>
                        <a:t>%</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031324966"/>
                  </a:ext>
                </a:extLst>
              </a:tr>
            </a:tbl>
          </a:graphicData>
        </a:graphic>
      </p:graphicFrame>
      <p:sp>
        <p:nvSpPr>
          <p:cNvPr id="18" name="四角形吹き出し 17"/>
          <p:cNvSpPr/>
          <p:nvPr/>
        </p:nvSpPr>
        <p:spPr>
          <a:xfrm>
            <a:off x="5591851" y="5669133"/>
            <a:ext cx="3305859" cy="616640"/>
          </a:xfrm>
          <a:prstGeom prst="wedgeRectCallout">
            <a:avLst>
              <a:gd name="adj1" fmla="val -14678"/>
              <a:gd name="adj2" fmla="val -671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rPr>
              <a:t>地域別正答率</a:t>
            </a:r>
            <a:r>
              <a:rPr lang="en-US" altLang="ja-JP" sz="1600" dirty="0" smtClean="0">
                <a:solidFill>
                  <a:srgbClr val="FF0000"/>
                </a:solidFill>
              </a:rPr>
              <a:t>(A)</a:t>
            </a:r>
            <a:r>
              <a:rPr kumimoji="1" lang="ja-JP" altLang="en-US" sz="1600" dirty="0" smtClean="0">
                <a:solidFill>
                  <a:srgbClr val="FF0000"/>
                </a:solidFill>
              </a:rPr>
              <a:t>が高い</a:t>
            </a:r>
            <a:endParaRPr kumimoji="1" lang="en-US" altLang="ja-JP" sz="1600" dirty="0" smtClean="0">
              <a:solidFill>
                <a:srgbClr val="FF0000"/>
              </a:solidFill>
            </a:endParaRPr>
          </a:p>
          <a:p>
            <a:r>
              <a:rPr lang="ja-JP" altLang="en-US" sz="1600" dirty="0" smtClean="0">
                <a:solidFill>
                  <a:srgbClr val="FF0000"/>
                </a:solidFill>
              </a:rPr>
              <a:t>＝学習者にと</a:t>
            </a:r>
            <a:r>
              <a:rPr lang="ja-JP" altLang="en-US" sz="1600" dirty="0">
                <a:solidFill>
                  <a:srgbClr val="FF0000"/>
                </a:solidFill>
              </a:rPr>
              <a:t>って</a:t>
            </a:r>
            <a:r>
              <a:rPr lang="ja-JP" altLang="en-US" sz="1600" dirty="0" smtClean="0">
                <a:solidFill>
                  <a:srgbClr val="FF0000"/>
                </a:solidFill>
              </a:rPr>
              <a:t>聞き取りやすい</a:t>
            </a:r>
            <a:endParaRPr kumimoji="1" lang="ja-JP" altLang="en-US" sz="1600" dirty="0">
              <a:solidFill>
                <a:srgbClr val="FF0000"/>
              </a:solidFill>
            </a:endParaRPr>
          </a:p>
        </p:txBody>
      </p:sp>
      <p:sp>
        <p:nvSpPr>
          <p:cNvPr id="25" name="テキスト ボックス 24"/>
          <p:cNvSpPr txBox="1"/>
          <p:nvPr/>
        </p:nvSpPr>
        <p:spPr>
          <a:xfrm>
            <a:off x="696811" y="1793278"/>
            <a:ext cx="7866996" cy="369332"/>
          </a:xfrm>
          <a:prstGeom prst="rect">
            <a:avLst/>
          </a:prstGeom>
          <a:noFill/>
        </p:spPr>
        <p:txBody>
          <a:bodyPr wrap="square" rtlCol="0">
            <a:spAutoFit/>
          </a:bodyPr>
          <a:lstStyle/>
          <a:p>
            <a:r>
              <a:rPr lang="en-US" altLang="ja-JP" dirty="0" smtClean="0"/>
              <a:t>EX)1</a:t>
            </a:r>
            <a:r>
              <a:rPr lang="ja-JP" altLang="en-US" dirty="0" err="1" smtClean="0"/>
              <a:t>つの</a:t>
            </a:r>
            <a:r>
              <a:rPr lang="ja-JP" altLang="en-US" dirty="0" smtClean="0"/>
              <a:t>問題について，</a:t>
            </a:r>
            <a:r>
              <a:rPr lang="en-US" altLang="ja-JP" dirty="0" smtClean="0"/>
              <a:t>1</a:t>
            </a:r>
            <a:r>
              <a:rPr lang="ja-JP" altLang="en-US" dirty="0" smtClean="0"/>
              <a:t>地域につき音源が</a:t>
            </a:r>
            <a:r>
              <a:rPr lang="en-US" altLang="ja-JP" dirty="0" smtClean="0"/>
              <a:t>2</a:t>
            </a:r>
            <a:r>
              <a:rPr lang="ja-JP" altLang="en-US" dirty="0" smtClean="0"/>
              <a:t>つあり，地域数</a:t>
            </a:r>
            <a:r>
              <a:rPr lang="en-US" altLang="ja-JP" dirty="0" smtClean="0"/>
              <a:t>, </a:t>
            </a:r>
            <a:r>
              <a:rPr lang="ja-JP" altLang="en-US" dirty="0" smtClean="0"/>
              <a:t>問題数は</a:t>
            </a:r>
            <a:r>
              <a:rPr lang="en-US" altLang="ja-JP" dirty="0" smtClean="0"/>
              <a:t>2</a:t>
            </a:r>
            <a:r>
              <a:rPr lang="ja-JP" altLang="en-US" dirty="0" smtClean="0"/>
              <a:t>つ</a:t>
            </a:r>
            <a:endParaRPr kumimoji="1" lang="ja-JP" altLang="en-US" dirty="0"/>
          </a:p>
        </p:txBody>
      </p:sp>
    </p:spTree>
    <p:extLst>
      <p:ext uri="{BB962C8B-B14F-4D97-AF65-F5344CB8AC3E}">
        <p14:creationId xmlns:p14="http://schemas.microsoft.com/office/powerpoint/2010/main" val="3780714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1790204"/>
            <a:ext cx="7543801" cy="4119128"/>
          </a:xfrm>
        </p:spPr>
        <p:txBody>
          <a:bodyPr>
            <a:normAutofit/>
          </a:bodyPr>
          <a:lstStyle/>
          <a:p>
            <a:pPr>
              <a:buFont typeface="Wingdings" panose="05000000000000000000" pitchFamily="2" charset="2"/>
              <a:buChar char="l"/>
            </a:pPr>
            <a:r>
              <a:rPr kumimoji="1" lang="ja-JP" altLang="en-US" sz="2200" b="1" dirty="0" smtClean="0"/>
              <a:t>実験手順</a:t>
            </a:r>
            <a:endParaRPr kumimoji="1" lang="en-US" altLang="ja-JP" sz="2200" b="1" dirty="0" smtClean="0"/>
          </a:p>
          <a:p>
            <a:pPr lvl="1">
              <a:buFont typeface="Wingdings" panose="05000000000000000000" pitchFamily="2" charset="2"/>
              <a:buChar char="l"/>
            </a:pPr>
            <a:r>
              <a:rPr kumimoji="1" lang="ja-JP" altLang="en-US" sz="2000" dirty="0" smtClean="0"/>
              <a:t>音源</a:t>
            </a:r>
            <a:endParaRPr kumimoji="1" lang="en-US" altLang="ja-JP" sz="2000" dirty="0" smtClean="0"/>
          </a:p>
          <a:p>
            <a:pPr lvl="2">
              <a:buFont typeface="Wingdings" panose="05000000000000000000" pitchFamily="2" charset="2"/>
              <a:buChar char="l"/>
            </a:pPr>
            <a:r>
              <a:rPr kumimoji="1" lang="ja-JP" altLang="en-US" sz="1800" dirty="0" smtClean="0"/>
              <a:t>ソース（</a:t>
            </a:r>
            <a:r>
              <a:rPr kumimoji="1" lang="en-US" altLang="ja-JP" sz="1800" dirty="0" smtClean="0"/>
              <a:t>TOIEC</a:t>
            </a:r>
            <a:r>
              <a:rPr kumimoji="1" lang="ja-JP" altLang="en-US" sz="1800" dirty="0" smtClean="0"/>
              <a:t>鬼の変速リスニング）の音源を使用</a:t>
            </a:r>
            <a:endParaRPr kumimoji="1" lang="en-US" altLang="ja-JP" sz="1800" dirty="0" smtClean="0"/>
          </a:p>
          <a:p>
            <a:pPr lvl="1">
              <a:buFont typeface="Wingdings" panose="05000000000000000000" pitchFamily="2" charset="2"/>
              <a:buChar char="l"/>
            </a:pPr>
            <a:endParaRPr lang="en-US" altLang="ja-JP" sz="2000" dirty="0" smtClean="0">
              <a:latin typeface="+mj-ea"/>
              <a:ea typeface="+mj-ea"/>
            </a:endParaRPr>
          </a:p>
          <a:p>
            <a:pPr lvl="1">
              <a:buFont typeface="Wingdings" panose="05000000000000000000" pitchFamily="2" charset="2"/>
              <a:buChar char="l"/>
            </a:pPr>
            <a:r>
              <a:rPr lang="ja-JP" altLang="en-US" sz="2000" dirty="0" smtClean="0">
                <a:latin typeface="+mj-ea"/>
                <a:ea typeface="+mj-ea"/>
              </a:rPr>
              <a:t>テスト</a:t>
            </a:r>
            <a:r>
              <a:rPr lang="ja-JP" altLang="en-US" sz="2000" dirty="0">
                <a:latin typeface="+mj-ea"/>
                <a:ea typeface="+mj-ea"/>
              </a:rPr>
              <a:t>問題の実施</a:t>
            </a:r>
            <a:r>
              <a:rPr lang="ja-JP" altLang="en-US" sz="2000" dirty="0" smtClean="0">
                <a:latin typeface="+mj-ea"/>
                <a:ea typeface="+mj-ea"/>
              </a:rPr>
              <a:t>方法</a:t>
            </a:r>
            <a:endParaRPr lang="ja-JP" altLang="en-US" sz="2000" dirty="0">
              <a:latin typeface="+mj-ea"/>
              <a:ea typeface="+mj-ea"/>
            </a:endParaRPr>
          </a:p>
        </p:txBody>
      </p:sp>
      <p:sp>
        <p:nvSpPr>
          <p:cNvPr id="4" name="スライド番号プレースホルダー 3"/>
          <p:cNvSpPr>
            <a:spLocks noGrp="1"/>
          </p:cNvSpPr>
          <p:nvPr>
            <p:ph type="sldNum" sz="quarter" idx="12"/>
          </p:nvPr>
        </p:nvSpPr>
        <p:spPr/>
        <p:txBody>
          <a:bodyPr/>
          <a:lstStyle/>
          <a:p>
            <a:fld id="{5AA7FD9C-D32B-4463-A2CA-51734B3027C3}" type="slidenum">
              <a:rPr lang="ja-JP" altLang="en-US" smtClean="0"/>
              <a:t>36</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496781" y="3769885"/>
            <a:ext cx="430796" cy="478733"/>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l="1645" r="1317"/>
          <a:stretch/>
        </p:blipFill>
        <p:spPr>
          <a:xfrm>
            <a:off x="1021334" y="3958737"/>
            <a:ext cx="794690" cy="818935"/>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927919" y="3769884"/>
            <a:ext cx="430796" cy="478733"/>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358715" y="3769883"/>
            <a:ext cx="406753" cy="478733"/>
          </a:xfrm>
          <a:prstGeom prst="rect">
            <a:avLst/>
          </a:prstGeom>
        </p:spPr>
      </p:pic>
      <p:sp>
        <p:nvSpPr>
          <p:cNvPr id="10" name="テキスト ボックス 9"/>
          <p:cNvSpPr txBox="1"/>
          <p:nvPr/>
        </p:nvSpPr>
        <p:spPr>
          <a:xfrm>
            <a:off x="1031140" y="4851742"/>
            <a:ext cx="917485"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11" name="左右矢印 10"/>
          <p:cNvSpPr/>
          <p:nvPr/>
        </p:nvSpPr>
        <p:spPr>
          <a:xfrm>
            <a:off x="2120855" y="4415252"/>
            <a:ext cx="2071660" cy="2783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方体 11"/>
          <p:cNvSpPr/>
          <p:nvPr/>
        </p:nvSpPr>
        <p:spPr>
          <a:xfrm>
            <a:off x="4446225" y="4063360"/>
            <a:ext cx="1876425" cy="9050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ysClr val="windowText" lastClr="000000"/>
                </a:solidFill>
              </a:rPr>
              <a:t>提案</a:t>
            </a:r>
            <a:r>
              <a:rPr kumimoji="1" lang="ja-JP" altLang="en-US" sz="1600" dirty="0" smtClean="0">
                <a:solidFill>
                  <a:sysClr val="windowText" lastClr="000000"/>
                </a:solidFill>
              </a:rPr>
              <a:t>システム</a:t>
            </a:r>
            <a:endParaRPr kumimoji="1" lang="ja-JP" altLang="en-US" sz="1600" dirty="0">
              <a:solidFill>
                <a:sysClr val="windowText" lastClr="000000"/>
              </a:solidFill>
            </a:endParaRPr>
          </a:p>
        </p:txBody>
      </p:sp>
      <p:sp>
        <p:nvSpPr>
          <p:cNvPr id="13" name="右矢印 12"/>
          <p:cNvSpPr/>
          <p:nvPr/>
        </p:nvSpPr>
        <p:spPr>
          <a:xfrm>
            <a:off x="6627481" y="4415251"/>
            <a:ext cx="557675" cy="26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05196" y="4234429"/>
            <a:ext cx="1513549" cy="584775"/>
          </a:xfrm>
          <a:prstGeom prst="rect">
            <a:avLst/>
          </a:prstGeom>
          <a:noFill/>
          <a:ln>
            <a:solidFill>
              <a:srgbClr val="FF0000"/>
            </a:solidFill>
          </a:ln>
        </p:spPr>
        <p:txBody>
          <a:bodyPr wrap="square" rtlCol="0">
            <a:spAutoFit/>
          </a:bodyPr>
          <a:lstStyle/>
          <a:p>
            <a:r>
              <a:rPr kumimoji="1" lang="ja-JP" altLang="en-US" sz="1600" dirty="0" smtClean="0">
                <a:solidFill>
                  <a:srgbClr val="FF0000"/>
                </a:solidFill>
              </a:rPr>
              <a:t>正答率の平均　　　＝</a:t>
            </a:r>
            <a:r>
              <a:rPr lang="ja-JP" altLang="en-US" sz="1600" dirty="0" smtClean="0">
                <a:solidFill>
                  <a:srgbClr val="FF0000"/>
                </a:solidFill>
              </a:rPr>
              <a:t>算出結果に</a:t>
            </a:r>
            <a:endParaRPr kumimoji="1" lang="ja-JP" altLang="en-US" sz="1600" dirty="0">
              <a:solidFill>
                <a:srgbClr val="FF0000"/>
              </a:solidFill>
            </a:endParaRPr>
          </a:p>
        </p:txBody>
      </p:sp>
      <p:sp>
        <p:nvSpPr>
          <p:cNvPr id="16" name="テキスト ボックス 15"/>
          <p:cNvSpPr txBox="1"/>
          <p:nvPr/>
        </p:nvSpPr>
        <p:spPr>
          <a:xfrm>
            <a:off x="1816024" y="4965682"/>
            <a:ext cx="2816444" cy="584775"/>
          </a:xfrm>
          <a:prstGeom prst="rect">
            <a:avLst/>
          </a:prstGeom>
          <a:noFill/>
        </p:spPr>
        <p:txBody>
          <a:bodyPr wrap="square" rtlCol="0">
            <a:spAutoFit/>
          </a:bodyPr>
          <a:lstStyle/>
          <a:p>
            <a:r>
              <a:rPr lang="ja-JP" altLang="en-US" sz="1600" dirty="0" smtClean="0"/>
              <a:t>テスト問題（</a:t>
            </a:r>
            <a:r>
              <a:rPr lang="en-US" altLang="ja-JP" sz="1600" dirty="0" smtClean="0"/>
              <a:t>3</a:t>
            </a:r>
            <a:r>
              <a:rPr lang="ja-JP" altLang="en-US" sz="1600" dirty="0" smtClean="0"/>
              <a:t>問）を提供　　　　　　（空欄数と空欄箇所固定）</a:t>
            </a:r>
            <a:endParaRPr kumimoji="1" lang="ja-JP" altLang="en-US" sz="1600" dirty="0"/>
          </a:p>
        </p:txBody>
      </p:sp>
      <p:sp>
        <p:nvSpPr>
          <p:cNvPr id="17" name="テキスト ボックス 16"/>
          <p:cNvSpPr txBox="1"/>
          <p:nvPr/>
        </p:nvSpPr>
        <p:spPr>
          <a:xfrm>
            <a:off x="3071843" y="5838761"/>
            <a:ext cx="3360820" cy="307777"/>
          </a:xfrm>
          <a:prstGeom prst="rect">
            <a:avLst/>
          </a:prstGeom>
          <a:noFill/>
        </p:spPr>
        <p:txBody>
          <a:bodyPr wrap="square" rtlCol="0">
            <a:spAutoFit/>
          </a:bodyPr>
          <a:lstStyle/>
          <a:p>
            <a:r>
              <a:rPr kumimoji="1" lang="en-US" altLang="ja-JP" sz="1400" dirty="0" smtClean="0"/>
              <a:t>Figure11  </a:t>
            </a:r>
            <a:r>
              <a:rPr kumimoji="1" lang="ja-JP" altLang="en-US" sz="1400" dirty="0" smtClean="0"/>
              <a:t>テスト実施の流れ図</a:t>
            </a:r>
            <a:r>
              <a:rPr kumimoji="1" lang="en-US" altLang="ja-JP" sz="1400" dirty="0" smtClean="0"/>
              <a:t> </a:t>
            </a:r>
            <a:endParaRPr kumimoji="1" lang="ja-JP" altLang="en-US" sz="1400" dirty="0"/>
          </a:p>
        </p:txBody>
      </p:sp>
      <p:sp>
        <p:nvSpPr>
          <p:cNvPr id="19" name="タイトル 1"/>
          <p:cNvSpPr>
            <a:spLocks noGrp="1"/>
          </p:cNvSpPr>
          <p:nvPr>
            <p:ph type="title"/>
          </p:nvPr>
        </p:nvSpPr>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の向上度合い</a:t>
            </a:r>
            <a:endParaRPr kumimoji="1" lang="ja-JP" altLang="en-US" sz="4400" b="1" dirty="0"/>
          </a:p>
        </p:txBody>
      </p:sp>
    </p:spTree>
    <p:extLst>
      <p:ext uri="{BB962C8B-B14F-4D97-AF65-F5344CB8AC3E}">
        <p14:creationId xmlns:p14="http://schemas.microsoft.com/office/powerpoint/2010/main" val="3325785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1724" y="1817729"/>
            <a:ext cx="7596170" cy="1363047"/>
          </a:xfrm>
        </p:spPr>
        <p:txBody>
          <a:bodyPr>
            <a:normAutofit/>
          </a:bodyPr>
          <a:lstStyle/>
          <a:p>
            <a:pPr>
              <a:buFont typeface="Wingdings" panose="05000000000000000000" pitchFamily="2" charset="2"/>
              <a:buChar char="l"/>
            </a:pPr>
            <a:r>
              <a:rPr lang="ja-JP" altLang="en-US" sz="2400" b="1" dirty="0" smtClean="0"/>
              <a:t>実験手順</a:t>
            </a:r>
            <a:endParaRPr lang="en-US" altLang="ja-JP" sz="2400" b="1" dirty="0" smtClean="0"/>
          </a:p>
          <a:p>
            <a:pPr lvl="1">
              <a:buFont typeface="Wingdings" panose="05000000000000000000" pitchFamily="2" charset="2"/>
              <a:buChar char="l"/>
            </a:pPr>
            <a:r>
              <a:rPr lang="ja-JP" altLang="en-US" sz="2000" dirty="0" smtClean="0"/>
              <a:t>実施期間</a:t>
            </a:r>
            <a:endParaRPr lang="en-US" altLang="ja-JP" sz="2000" dirty="0" smtClean="0"/>
          </a:p>
          <a:p>
            <a:pPr lvl="2">
              <a:buFont typeface="Wingdings" panose="05000000000000000000" pitchFamily="2" charset="2"/>
              <a:buChar char="l"/>
            </a:pPr>
            <a:r>
              <a:rPr lang="ja-JP" altLang="en-US" sz="1800" dirty="0" smtClean="0"/>
              <a:t>実験①と同様</a:t>
            </a:r>
            <a:endParaRPr lang="en-US" altLang="ja-JP" sz="1800" dirty="0" smtClean="0"/>
          </a:p>
        </p:txBody>
      </p:sp>
      <p:sp>
        <p:nvSpPr>
          <p:cNvPr id="4" name="スライド番号プレースホルダー 3"/>
          <p:cNvSpPr>
            <a:spLocks noGrp="1"/>
          </p:cNvSpPr>
          <p:nvPr>
            <p:ph type="sldNum" sz="quarter" idx="12"/>
          </p:nvPr>
        </p:nvSpPr>
        <p:spPr/>
        <p:txBody>
          <a:bodyPr/>
          <a:lstStyle/>
          <a:p>
            <a:fld id="{FC7D3FDF-C969-4AD1-92B2-9686841DEDD5}" type="slidenum">
              <a:rPr lang="ja-JP" altLang="en-US" smtClean="0"/>
              <a:t>37</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170193" y="3893914"/>
            <a:ext cx="939583" cy="904899"/>
          </a:xfrm>
          <a:prstGeom prst="rect">
            <a:avLst/>
          </a:prstGeom>
        </p:spPr>
      </p:pic>
      <p:sp>
        <p:nvSpPr>
          <p:cNvPr id="6" name="テキスト ボックス 5"/>
          <p:cNvSpPr txBox="1"/>
          <p:nvPr/>
        </p:nvSpPr>
        <p:spPr>
          <a:xfrm>
            <a:off x="688338" y="4929750"/>
            <a:ext cx="8499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26" y="4140770"/>
            <a:ext cx="687710" cy="716785"/>
          </a:xfrm>
          <a:prstGeom prst="rect">
            <a:avLst/>
          </a:prstGeom>
        </p:spPr>
      </p:pic>
      <p:sp>
        <p:nvSpPr>
          <p:cNvPr id="9" name="テキスト ボックス 8"/>
          <p:cNvSpPr txBox="1"/>
          <p:nvPr/>
        </p:nvSpPr>
        <p:spPr>
          <a:xfrm>
            <a:off x="1629408" y="3532956"/>
            <a:ext cx="2636118" cy="523220"/>
          </a:xfrm>
          <a:prstGeom prst="rect">
            <a:avLst/>
          </a:prstGeom>
          <a:noFill/>
        </p:spPr>
        <p:txBody>
          <a:bodyPr wrap="square" rtlCol="0">
            <a:spAutoFit/>
          </a:bodyPr>
          <a:lstStyle/>
          <a:p>
            <a:r>
              <a:rPr lang="ja-JP" altLang="en-US" sz="1400" dirty="0" smtClean="0"/>
              <a:t>ベースライン</a:t>
            </a:r>
            <a:r>
              <a:rPr kumimoji="1" lang="ja-JP" altLang="en-US" sz="1400" dirty="0" smtClean="0"/>
              <a:t>システムによる学習終了後</a:t>
            </a:r>
            <a:endParaRPr kumimoji="1" lang="en-US" altLang="ja-JP" sz="1400" dirty="0" smtClean="0"/>
          </a:p>
        </p:txBody>
      </p:sp>
      <p:sp>
        <p:nvSpPr>
          <p:cNvPr id="11" name="右矢印 10"/>
          <p:cNvSpPr/>
          <p:nvPr/>
        </p:nvSpPr>
        <p:spPr>
          <a:xfrm>
            <a:off x="2687802" y="4066042"/>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4135246" y="3481411"/>
            <a:ext cx="2089534" cy="307777"/>
          </a:xfrm>
          <a:prstGeom prst="rect">
            <a:avLst/>
          </a:prstGeom>
          <a:noFill/>
        </p:spPr>
        <p:txBody>
          <a:bodyPr wrap="square" rtlCol="0">
            <a:spAutoFit/>
          </a:bodyPr>
          <a:lstStyle/>
          <a:p>
            <a:r>
              <a:rPr lang="ja-JP" altLang="en-US" sz="1400" dirty="0"/>
              <a:t>①</a:t>
            </a:r>
            <a:r>
              <a:rPr lang="ja-JP" altLang="en-US" sz="1400" dirty="0" smtClean="0"/>
              <a:t>テスト実施（</a:t>
            </a:r>
            <a:r>
              <a:rPr lang="en-US" altLang="ja-JP" sz="1400" dirty="0" smtClean="0"/>
              <a:t>1</a:t>
            </a:r>
            <a:r>
              <a:rPr lang="ja-JP" altLang="en-US" sz="1400" dirty="0" smtClean="0"/>
              <a:t>回目）</a:t>
            </a:r>
            <a:endParaRPr kumimoji="1" lang="ja-JP" altLang="en-US" sz="1400" dirty="0"/>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687" y="3942012"/>
            <a:ext cx="609600" cy="609600"/>
          </a:xfrm>
          <a:prstGeom prst="rect">
            <a:avLst/>
          </a:prstGeom>
        </p:spPr>
      </p:pic>
      <p:sp>
        <p:nvSpPr>
          <p:cNvPr id="15" name="テキスト ボックス 14"/>
          <p:cNvSpPr txBox="1"/>
          <p:nvPr/>
        </p:nvSpPr>
        <p:spPr>
          <a:xfrm>
            <a:off x="1915954" y="4798813"/>
            <a:ext cx="2500829" cy="523220"/>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a:p>
            <a:r>
              <a:rPr lang="ja-JP" altLang="en-US" sz="1400" dirty="0" smtClean="0"/>
              <a:t>終了後</a:t>
            </a:r>
            <a:endParaRPr kumimoji="1" lang="en-US" altLang="ja-JP" sz="1400" dirty="0" smtClean="0"/>
          </a:p>
        </p:txBody>
      </p:sp>
      <p:sp>
        <p:nvSpPr>
          <p:cNvPr id="18" name="テキスト ボックス 17"/>
          <p:cNvSpPr txBox="1"/>
          <p:nvPr/>
        </p:nvSpPr>
        <p:spPr>
          <a:xfrm>
            <a:off x="4139999" y="4834703"/>
            <a:ext cx="2089534" cy="307777"/>
          </a:xfrm>
          <a:prstGeom prst="rect">
            <a:avLst/>
          </a:prstGeom>
          <a:noFill/>
        </p:spPr>
        <p:txBody>
          <a:bodyPr wrap="square" rtlCol="0">
            <a:spAutoFit/>
          </a:bodyPr>
          <a:lstStyle/>
          <a:p>
            <a:r>
              <a:rPr lang="ja-JP" altLang="en-US" sz="1400" dirty="0"/>
              <a:t>②</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89" y="5253604"/>
            <a:ext cx="609600" cy="609600"/>
          </a:xfrm>
          <a:prstGeom prst="rect">
            <a:avLst/>
          </a:prstGeom>
        </p:spPr>
      </p:pic>
      <p:sp>
        <p:nvSpPr>
          <p:cNvPr id="23" name="テキスト ボックス 22"/>
          <p:cNvSpPr txBox="1"/>
          <p:nvPr/>
        </p:nvSpPr>
        <p:spPr>
          <a:xfrm>
            <a:off x="3205754" y="6035171"/>
            <a:ext cx="2959768" cy="307777"/>
          </a:xfrm>
          <a:prstGeom prst="rect">
            <a:avLst/>
          </a:prstGeom>
          <a:noFill/>
        </p:spPr>
        <p:txBody>
          <a:bodyPr wrap="square" rtlCol="0">
            <a:spAutoFit/>
          </a:bodyPr>
          <a:lstStyle/>
          <a:p>
            <a:r>
              <a:rPr lang="en-US" altLang="ja-JP" sz="1400" dirty="0" smtClean="0"/>
              <a:t>Figure10</a:t>
            </a:r>
            <a:r>
              <a:rPr lang="ja-JP" altLang="en-US" sz="1400" dirty="0" smtClean="0"/>
              <a:t>　実験</a:t>
            </a:r>
            <a:r>
              <a:rPr lang="ja-JP" altLang="en-US" sz="1400" dirty="0"/>
              <a:t>②</a:t>
            </a:r>
            <a:r>
              <a:rPr lang="ja-JP" altLang="en-US" sz="1400" dirty="0" smtClean="0"/>
              <a:t>の流れ図</a:t>
            </a:r>
            <a:endParaRPr kumimoji="1" lang="ja-JP" altLang="en-US" sz="1400" dirty="0"/>
          </a:p>
        </p:txBody>
      </p:sp>
      <p:sp>
        <p:nvSpPr>
          <p:cNvPr id="25" name="テキスト ボックス 24"/>
          <p:cNvSpPr txBox="1"/>
          <p:nvPr/>
        </p:nvSpPr>
        <p:spPr>
          <a:xfrm>
            <a:off x="6648490" y="5517933"/>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6" name="テキスト ボックス 25"/>
          <p:cNvSpPr txBox="1"/>
          <p:nvPr/>
        </p:nvSpPr>
        <p:spPr>
          <a:xfrm>
            <a:off x="6604649" y="3308932"/>
            <a:ext cx="2018068" cy="646331"/>
          </a:xfrm>
          <a:prstGeom prst="rect">
            <a:avLst/>
          </a:prstGeom>
          <a:noFill/>
          <a:ln>
            <a:solidFill>
              <a:srgbClr val="00B0F0"/>
            </a:solidFill>
          </a:ln>
        </p:spPr>
        <p:txBody>
          <a:bodyPr wrap="square" rtlCol="0">
            <a:spAutoFit/>
          </a:bodyPr>
          <a:lstStyle/>
          <a:p>
            <a:r>
              <a:rPr kumimoji="1" lang="ja-JP" altLang="en-US" dirty="0" smtClean="0"/>
              <a:t>実験①での結果</a:t>
            </a:r>
            <a:endParaRPr kumimoji="1" lang="en-US" altLang="ja-JP" dirty="0" smtClean="0"/>
          </a:p>
          <a:p>
            <a:r>
              <a:rPr lang="ja-JP" altLang="en-US" dirty="0" smtClean="0"/>
              <a:t>（正答率の推移）</a:t>
            </a:r>
            <a:endParaRPr lang="ja-JP" altLang="en-US" dirty="0"/>
          </a:p>
        </p:txBody>
      </p:sp>
      <p:sp>
        <p:nvSpPr>
          <p:cNvPr id="27" name="右矢印 26"/>
          <p:cNvSpPr/>
          <p:nvPr/>
        </p:nvSpPr>
        <p:spPr>
          <a:xfrm>
            <a:off x="2718109" y="5456421"/>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加算 27"/>
          <p:cNvSpPr/>
          <p:nvPr/>
        </p:nvSpPr>
        <p:spPr>
          <a:xfrm>
            <a:off x="7382256" y="3977686"/>
            <a:ext cx="409904" cy="37025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472365" y="4414092"/>
            <a:ext cx="2553146" cy="646331"/>
          </a:xfrm>
          <a:prstGeom prst="rect">
            <a:avLst/>
          </a:prstGeom>
          <a:noFill/>
          <a:ln>
            <a:solidFill>
              <a:srgbClr val="00B0F0"/>
            </a:solidFill>
          </a:ln>
        </p:spPr>
        <p:txBody>
          <a:bodyPr wrap="square" rtlCol="0">
            <a:spAutoFit/>
          </a:bodyPr>
          <a:lstStyle/>
          <a:p>
            <a:r>
              <a:rPr lang="ja-JP" altLang="en-US" dirty="0" smtClean="0"/>
              <a:t>実験②でのテスト結果</a:t>
            </a:r>
            <a:endParaRPr lang="en-US" altLang="ja-JP" dirty="0" smtClean="0"/>
          </a:p>
          <a:p>
            <a:r>
              <a:rPr lang="ja-JP" altLang="en-US" dirty="0" smtClean="0"/>
              <a:t>（テストの正答率）</a:t>
            </a:r>
            <a:endParaRPr kumimoji="1" lang="en-US" altLang="ja-JP" dirty="0" smtClean="0"/>
          </a:p>
        </p:txBody>
      </p:sp>
      <p:sp>
        <p:nvSpPr>
          <p:cNvPr id="30" name="下矢印 29"/>
          <p:cNvSpPr/>
          <p:nvPr/>
        </p:nvSpPr>
        <p:spPr>
          <a:xfrm>
            <a:off x="7319616" y="5237527"/>
            <a:ext cx="535184" cy="2336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rot="1664884">
            <a:off x="5437934" y="4362238"/>
            <a:ext cx="816018" cy="273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右矢印 31"/>
          <p:cNvSpPr/>
          <p:nvPr/>
        </p:nvSpPr>
        <p:spPr>
          <a:xfrm rot="20205429">
            <a:off x="5445254" y="5266305"/>
            <a:ext cx="806164"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タイトル 1"/>
          <p:cNvSpPr>
            <a:spLocks noGrp="1"/>
          </p:cNvSpPr>
          <p:nvPr>
            <p:ph type="title"/>
          </p:nvPr>
        </p:nvSpPr>
        <p:spPr>
          <a:xfrm>
            <a:off x="822960" y="783436"/>
            <a:ext cx="7543800" cy="953925"/>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Tree>
    <p:extLst>
      <p:ext uri="{BB962C8B-B14F-4D97-AF65-F5344CB8AC3E}">
        <p14:creationId xmlns:p14="http://schemas.microsoft.com/office/powerpoint/2010/main" val="24069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5562" y="1899043"/>
            <a:ext cx="7543801" cy="1601546"/>
          </a:xfrm>
        </p:spPr>
        <p:txBody>
          <a:bodyPr>
            <a:normAutofit/>
          </a:bodyPr>
          <a:lstStyle/>
          <a:p>
            <a:pPr>
              <a:buFont typeface="Wingdings" panose="05000000000000000000" pitchFamily="2" charset="2"/>
              <a:buChar char="l"/>
            </a:pPr>
            <a:r>
              <a:rPr kumimoji="1" lang="ja-JP" altLang="en-US" sz="2400" b="1" dirty="0" smtClean="0"/>
              <a:t>実験データ</a:t>
            </a:r>
            <a:endParaRPr kumimoji="1" lang="en-US" altLang="ja-JP" sz="2400" b="1" dirty="0" smtClean="0"/>
          </a:p>
          <a:p>
            <a:pPr lvl="1">
              <a:buFont typeface="Wingdings" panose="05000000000000000000" pitchFamily="2" charset="2"/>
              <a:buChar char="l"/>
            </a:pPr>
            <a:endParaRPr kumimoji="1" lang="en-US" altLang="ja-JP" sz="1600" dirty="0" smtClean="0"/>
          </a:p>
          <a:p>
            <a:pPr lvl="1">
              <a:buFont typeface="Wingdings" panose="05000000000000000000" pitchFamily="2" charset="2"/>
              <a:buChar char="l"/>
            </a:pPr>
            <a:r>
              <a:rPr kumimoji="1" lang="ja-JP" altLang="en-US" sz="2000" dirty="0" smtClean="0"/>
              <a:t>テスト問題</a:t>
            </a:r>
            <a:endParaRPr kumimoji="1" lang="en-US" altLang="ja-JP" sz="2000" dirty="0" smtClean="0"/>
          </a:p>
          <a:p>
            <a:pPr>
              <a:buFont typeface="Wingdings" panose="05000000000000000000" pitchFamily="2" charset="2"/>
              <a:buChar char="l"/>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lang="en-US" altLang="ja-JP" sz="1800" dirty="0"/>
          </a:p>
          <a:p>
            <a:pPr marL="0" indent="0">
              <a:buNone/>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kumimoji="1" lang="ja-JP" altLang="en-US" dirty="0"/>
          </a:p>
        </p:txBody>
      </p:sp>
      <p:sp>
        <p:nvSpPr>
          <p:cNvPr id="4" name="スライド番号プレースホルダー 3"/>
          <p:cNvSpPr>
            <a:spLocks noGrp="1"/>
          </p:cNvSpPr>
          <p:nvPr>
            <p:ph type="sldNum" sz="quarter" idx="12"/>
          </p:nvPr>
        </p:nvSpPr>
        <p:spPr/>
        <p:txBody>
          <a:bodyPr/>
          <a:lstStyle/>
          <a:p>
            <a:fld id="{5C15CCA0-56E3-4517-ABAB-9CC28D343F14}" type="slidenum">
              <a:rPr lang="ja-JP" altLang="en-US" smtClean="0"/>
              <a:t>38</a:t>
            </a:fld>
            <a:endParaRPr lang="ja-JP" altLang="en-US" dirty="0"/>
          </a:p>
        </p:txBody>
      </p:sp>
      <p:sp>
        <p:nvSpPr>
          <p:cNvPr id="6" name="テキスト ボックス 5"/>
          <p:cNvSpPr txBox="1"/>
          <p:nvPr/>
        </p:nvSpPr>
        <p:spPr>
          <a:xfrm>
            <a:off x="2525285" y="3106433"/>
            <a:ext cx="3360820" cy="307777"/>
          </a:xfrm>
          <a:prstGeom prst="rect">
            <a:avLst/>
          </a:prstGeom>
          <a:noFill/>
        </p:spPr>
        <p:txBody>
          <a:bodyPr wrap="square" rtlCol="0">
            <a:spAutoFit/>
          </a:bodyPr>
          <a:lstStyle/>
          <a:p>
            <a:r>
              <a:rPr lang="ja-JP" altLang="en-US" sz="1400" dirty="0" smtClean="0"/>
              <a:t>表</a:t>
            </a:r>
            <a:r>
              <a:rPr lang="en-US" altLang="ja-JP" sz="1400" dirty="0"/>
              <a:t>6</a:t>
            </a:r>
            <a:r>
              <a:rPr lang="ja-JP" altLang="en-US" sz="1400" dirty="0" smtClean="0"/>
              <a:t>　テストに使用する問題と音源一覧</a:t>
            </a:r>
            <a:r>
              <a:rPr kumimoji="1" lang="en-US" altLang="ja-JP" sz="1400" dirty="0" smtClean="0"/>
              <a:t> </a:t>
            </a:r>
            <a:endParaRPr kumimoji="1" lang="ja-JP" altLang="en-US" sz="1400" dirty="0"/>
          </a:p>
        </p:txBody>
      </p:sp>
      <p:graphicFrame>
        <p:nvGraphicFramePr>
          <p:cNvPr id="7" name="表 6"/>
          <p:cNvGraphicFramePr>
            <a:graphicFrameLocks noGrp="1"/>
          </p:cNvGraphicFramePr>
          <p:nvPr>
            <p:extLst>
              <p:ext uri="{D42A27DB-BD31-4B8C-83A1-F6EECF244321}">
                <p14:modId xmlns:p14="http://schemas.microsoft.com/office/powerpoint/2010/main" val="4173376492"/>
              </p:ext>
            </p:extLst>
          </p:nvPr>
        </p:nvGraphicFramePr>
        <p:xfrm>
          <a:off x="556531" y="3500589"/>
          <a:ext cx="8360229" cy="1812187"/>
        </p:xfrm>
        <a:graphic>
          <a:graphicData uri="http://schemas.openxmlformats.org/drawingml/2006/table">
            <a:tbl>
              <a:tblPr/>
              <a:tblGrid>
                <a:gridCol w="736271">
                  <a:extLst>
                    <a:ext uri="{9D8B030D-6E8A-4147-A177-3AD203B41FA5}">
                      <a16:colId xmlns:a16="http://schemas.microsoft.com/office/drawing/2014/main" val="2141444247"/>
                    </a:ext>
                  </a:extLst>
                </a:gridCol>
                <a:gridCol w="2731325">
                  <a:extLst>
                    <a:ext uri="{9D8B030D-6E8A-4147-A177-3AD203B41FA5}">
                      <a16:colId xmlns:a16="http://schemas.microsoft.com/office/drawing/2014/main" val="3920496639"/>
                    </a:ext>
                  </a:extLst>
                </a:gridCol>
                <a:gridCol w="3657600">
                  <a:extLst>
                    <a:ext uri="{9D8B030D-6E8A-4147-A177-3AD203B41FA5}">
                      <a16:colId xmlns:a16="http://schemas.microsoft.com/office/drawing/2014/main" val="3742659679"/>
                    </a:ext>
                  </a:extLst>
                </a:gridCol>
                <a:gridCol w="581891">
                  <a:extLst>
                    <a:ext uri="{9D8B030D-6E8A-4147-A177-3AD203B41FA5}">
                      <a16:colId xmlns:a16="http://schemas.microsoft.com/office/drawing/2014/main" val="3750183992"/>
                    </a:ext>
                  </a:extLst>
                </a:gridCol>
                <a:gridCol w="653142">
                  <a:extLst>
                    <a:ext uri="{9D8B030D-6E8A-4147-A177-3AD203B41FA5}">
                      <a16:colId xmlns:a16="http://schemas.microsoft.com/office/drawing/2014/main" val="3728932681"/>
                    </a:ext>
                  </a:extLst>
                </a:gridCol>
              </a:tblGrid>
              <a:tr h="367864">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問題番号</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単</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720797"/>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イケてる管理職セミナー</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45</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125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612517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「ビーバーカーソー</a:t>
                      </a:r>
                      <a:r>
                        <a:rPr lang="ja-JP" altLang="en-US" sz="1400" b="0" i="0" u="none" strike="noStrike" dirty="0" err="1">
                          <a:solidFill>
                            <a:srgbClr val="000000"/>
                          </a:solidFill>
                          <a:effectLst/>
                          <a:latin typeface="游ゴシック" panose="020B0400000000000000" pitchFamily="50" charset="-128"/>
                          <a:ea typeface="游ゴシック" panose="020B0400000000000000" pitchFamily="50" charset="-128"/>
                        </a:rPr>
                        <a:t>へようこそ</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42</a:t>
                      </a:r>
                      <a:r>
                        <a:rPr lang="en-US" sz="1400" b="0" i="0" u="none" strike="noStrike">
                          <a:solidFill>
                            <a:srgbClr val="000000"/>
                          </a:solidFill>
                          <a:effectLst/>
                          <a:latin typeface="游ゴシック" panose="020B0400000000000000" pitchFamily="50" charset="-128"/>
                          <a:ea typeface="游ゴシック" panose="020B0400000000000000" pitchFamily="50" charset="-128"/>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650201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「大家さん、ちょっと待って」</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37</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700198"/>
                  </a:ext>
                </a:extLst>
              </a:tr>
            </a:tbl>
          </a:graphicData>
        </a:graphic>
      </p:graphicFrame>
      <p:sp>
        <p:nvSpPr>
          <p:cNvPr id="8" name="タイトル 1"/>
          <p:cNvSpPr>
            <a:spLocks noGrp="1"/>
          </p:cNvSpPr>
          <p:nvPr>
            <p:ph type="title"/>
          </p:nvPr>
        </p:nvSpPr>
        <p:spPr>
          <a:xfrm>
            <a:off x="822960" y="801278"/>
            <a:ext cx="7543800" cy="936083"/>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Tree>
    <p:extLst>
      <p:ext uri="{BB962C8B-B14F-4D97-AF65-F5344CB8AC3E}">
        <p14:creationId xmlns:p14="http://schemas.microsoft.com/office/powerpoint/2010/main" val="351768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5030" y="662378"/>
            <a:ext cx="7543800" cy="1104315"/>
          </a:xfrm>
        </p:spPr>
        <p:txBody>
          <a:bodyPr>
            <a:normAutofit/>
          </a:bodyPr>
          <a:lstStyle/>
          <a:p>
            <a:r>
              <a:rPr kumimoji="1" lang="ja-JP" altLang="en-US" sz="4400" b="1" dirty="0" smtClean="0"/>
              <a:t>現在の進捗</a:t>
            </a:r>
            <a:endParaRPr kumimoji="1" lang="ja-JP" altLang="en-US" sz="4400" b="1" dirty="0"/>
          </a:p>
        </p:txBody>
      </p:sp>
      <p:sp>
        <p:nvSpPr>
          <p:cNvPr id="3" name="コンテンツ プレースホルダー 2"/>
          <p:cNvSpPr>
            <a:spLocks noGrp="1"/>
          </p:cNvSpPr>
          <p:nvPr>
            <p:ph idx="1"/>
          </p:nvPr>
        </p:nvSpPr>
        <p:spPr>
          <a:xfrm>
            <a:off x="941266" y="1884216"/>
            <a:ext cx="7543801" cy="2144643"/>
          </a:xfrm>
        </p:spPr>
        <p:txBody>
          <a:bodyPr>
            <a:normAutofit/>
          </a:bodyPr>
          <a:lstStyle/>
          <a:p>
            <a:pPr marL="0" indent="0">
              <a:buNone/>
            </a:pPr>
            <a:r>
              <a:rPr lang="en-US" altLang="ja-JP" dirty="0" smtClean="0"/>
              <a:t>【</a:t>
            </a:r>
            <a:r>
              <a:rPr lang="ja-JP" altLang="en-US" dirty="0" smtClean="0"/>
              <a:t>実装中</a:t>
            </a:r>
            <a:r>
              <a:rPr lang="en-US" altLang="ja-JP" dirty="0" smtClean="0"/>
              <a:t>】</a:t>
            </a:r>
            <a:endParaRPr lang="en-US" altLang="ja-JP" dirty="0"/>
          </a:p>
          <a:p>
            <a:pPr>
              <a:buFont typeface="Wingdings" panose="05000000000000000000" pitchFamily="2" charset="2"/>
              <a:buChar char="l"/>
            </a:pPr>
            <a:r>
              <a:rPr lang="ja-JP" altLang="en-US" sz="1800" dirty="0" smtClean="0"/>
              <a:t>正答率が高い地域を推薦する機能　　</a:t>
            </a:r>
            <a:endParaRPr lang="en-US" altLang="ja-JP" sz="1800" dirty="0" smtClean="0"/>
          </a:p>
          <a:p>
            <a:pPr>
              <a:buFont typeface="Wingdings" panose="05000000000000000000" pitchFamily="2" charset="2"/>
              <a:buChar char="l"/>
            </a:pPr>
            <a:r>
              <a:rPr lang="ja-JP" altLang="en-US" sz="1800" dirty="0" smtClean="0"/>
              <a:t>問題の空欄箇所を固定する機能　</a:t>
            </a:r>
            <a:endParaRPr lang="en-US" altLang="ja-JP" sz="1800" dirty="0" smtClean="0"/>
          </a:p>
          <a:p>
            <a:pPr marL="0" indent="0">
              <a:buNone/>
            </a:pPr>
            <a:r>
              <a:rPr lang="en-US" altLang="ja-JP" dirty="0" smtClean="0"/>
              <a:t>【</a:t>
            </a:r>
            <a:r>
              <a:rPr lang="ja-JP" altLang="en-US" dirty="0" smtClean="0"/>
              <a:t>音声収集</a:t>
            </a:r>
            <a:r>
              <a:rPr lang="en-US" altLang="ja-JP" dirty="0" smtClean="0"/>
              <a:t>】</a:t>
            </a:r>
          </a:p>
          <a:p>
            <a:pPr marL="0" indent="0">
              <a:buNone/>
            </a:pPr>
            <a:r>
              <a:rPr lang="ja-JP" altLang="en-US" dirty="0" smtClean="0"/>
              <a:t>現状　　　　　　　　　　　　　　　　予定</a:t>
            </a:r>
            <a:endParaRPr lang="en-US" altLang="ja-JP" dirty="0"/>
          </a:p>
        </p:txBody>
      </p:sp>
      <p:sp>
        <p:nvSpPr>
          <p:cNvPr id="4" name="スライド番号プレースホルダー 3"/>
          <p:cNvSpPr>
            <a:spLocks noGrp="1"/>
          </p:cNvSpPr>
          <p:nvPr>
            <p:ph type="sldNum" sz="quarter" idx="12"/>
          </p:nvPr>
        </p:nvSpPr>
        <p:spPr/>
        <p:txBody>
          <a:bodyPr/>
          <a:lstStyle/>
          <a:p>
            <a:fld id="{229DACA7-808B-4EF4-BF2D-0B770EFFD90B}" type="slidenum">
              <a:rPr lang="ja-JP" altLang="en-US" smtClean="0"/>
              <a:t>39</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853963438"/>
              </p:ext>
            </p:extLst>
          </p:nvPr>
        </p:nvGraphicFramePr>
        <p:xfrm>
          <a:off x="555171" y="4017403"/>
          <a:ext cx="3366361" cy="2213119"/>
        </p:xfrm>
        <a:graphic>
          <a:graphicData uri="http://schemas.openxmlformats.org/drawingml/2006/table">
            <a:tbl>
              <a:tblPr/>
              <a:tblGrid>
                <a:gridCol w="984660">
                  <a:extLst>
                    <a:ext uri="{9D8B030D-6E8A-4147-A177-3AD203B41FA5}">
                      <a16:colId xmlns:a16="http://schemas.microsoft.com/office/drawing/2014/main" val="1680024022"/>
                    </a:ext>
                  </a:extLst>
                </a:gridCol>
                <a:gridCol w="866807">
                  <a:extLst>
                    <a:ext uri="{9D8B030D-6E8A-4147-A177-3AD203B41FA5}">
                      <a16:colId xmlns:a16="http://schemas.microsoft.com/office/drawing/2014/main" val="1634183799"/>
                    </a:ext>
                  </a:extLst>
                </a:gridCol>
                <a:gridCol w="787346">
                  <a:extLst>
                    <a:ext uri="{9D8B030D-6E8A-4147-A177-3AD203B41FA5}">
                      <a16:colId xmlns:a16="http://schemas.microsoft.com/office/drawing/2014/main" val="1982402619"/>
                    </a:ext>
                  </a:extLst>
                </a:gridCol>
                <a:gridCol w="727548">
                  <a:extLst>
                    <a:ext uri="{9D8B030D-6E8A-4147-A177-3AD203B41FA5}">
                      <a16:colId xmlns:a16="http://schemas.microsoft.com/office/drawing/2014/main" val="325302221"/>
                    </a:ext>
                  </a:extLst>
                </a:gridCol>
              </a:tblGrid>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1" i="0" u="none" strike="noStrike" dirty="0" smtClean="0">
                          <a:solidFill>
                            <a:srgbClr val="000000"/>
                          </a:solidFill>
                          <a:effectLst/>
                          <a:latin typeface="游ゴシック" panose="020B0400000000000000" pitchFamily="50" charset="-128"/>
                          <a:ea typeface="游ゴシック" panose="020B0400000000000000" pitchFamily="50" charset="-128"/>
                        </a:rPr>
                        <a:t>合計</a:t>
                      </a:r>
                      <a:endPar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325287">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rgbClr val="FF0000"/>
                          </a:solidFill>
                          <a:effectLst/>
                          <a:latin typeface="游ゴシック" panose="020B0400000000000000" pitchFamily="50" charset="-128"/>
                          <a:ea typeface="游ゴシック" panose="020B0400000000000000" pitchFamily="50" charset="-128"/>
                        </a:rPr>
                        <a:t>10</a:t>
                      </a:r>
                      <a:endPar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rgbClr val="FF0000"/>
                          </a:solidFill>
                          <a:effectLst/>
                          <a:latin typeface="游ゴシック" panose="020B0400000000000000" pitchFamily="50" charset="-128"/>
                          <a:ea typeface="游ゴシック" panose="020B0400000000000000" pitchFamily="50" charset="-128"/>
                        </a:rPr>
                        <a:t>11</a:t>
                      </a:r>
                      <a:endParaRPr lang="en-US" altLang="ja-JP" sz="12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2732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531818"/>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13</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11</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chemeClr val="tx1"/>
                          </a:solidFill>
                          <a:effectLst/>
                          <a:latin typeface="游ゴシック" panose="020B0400000000000000" pitchFamily="50" charset="-128"/>
                          <a:ea typeface="游ゴシック" panose="020B0400000000000000" pitchFamily="50" charset="-128"/>
                        </a:rPr>
                        <a:t>24</a:t>
                      </a:r>
                      <a:endParaRPr lang="en-US" altLang="ja-JP" sz="1200" b="1"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316985"/>
                  </a:ext>
                </a:extLst>
              </a:tr>
              <a:tr h="273272">
                <a:tc>
                  <a:txBody>
                    <a:bodyPr/>
                    <a:lstStyle/>
                    <a:p>
                      <a:pPr algn="r" fontAlgn="ct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25</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rPr>
                        <a:t>14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39</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9" name="右矢印 8"/>
          <p:cNvSpPr/>
          <p:nvPr/>
        </p:nvSpPr>
        <p:spPr>
          <a:xfrm>
            <a:off x="4135653" y="4772527"/>
            <a:ext cx="577516" cy="33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p:cNvGraphicFramePr>
            <a:graphicFrameLocks noGrp="1"/>
          </p:cNvGraphicFramePr>
          <p:nvPr>
            <p:extLst>
              <p:ext uri="{D42A27DB-BD31-4B8C-83A1-F6EECF244321}">
                <p14:modId xmlns:p14="http://schemas.microsoft.com/office/powerpoint/2010/main" val="3017150712"/>
              </p:ext>
            </p:extLst>
          </p:nvPr>
        </p:nvGraphicFramePr>
        <p:xfrm>
          <a:off x="4713168" y="4028859"/>
          <a:ext cx="3887854" cy="2163126"/>
        </p:xfrm>
        <a:graphic>
          <a:graphicData uri="http://schemas.openxmlformats.org/drawingml/2006/table">
            <a:tbl>
              <a:tblPr/>
              <a:tblGrid>
                <a:gridCol w="728973">
                  <a:extLst>
                    <a:ext uri="{9D8B030D-6E8A-4147-A177-3AD203B41FA5}">
                      <a16:colId xmlns:a16="http://schemas.microsoft.com/office/drawing/2014/main" val="3872955819"/>
                    </a:ext>
                  </a:extLst>
                </a:gridCol>
                <a:gridCol w="1442758">
                  <a:extLst>
                    <a:ext uri="{9D8B030D-6E8A-4147-A177-3AD203B41FA5}">
                      <a16:colId xmlns:a16="http://schemas.microsoft.com/office/drawing/2014/main" val="2964346120"/>
                    </a:ext>
                  </a:extLst>
                </a:gridCol>
                <a:gridCol w="1199767">
                  <a:extLst>
                    <a:ext uri="{9D8B030D-6E8A-4147-A177-3AD203B41FA5}">
                      <a16:colId xmlns:a16="http://schemas.microsoft.com/office/drawing/2014/main" val="2665751638"/>
                    </a:ext>
                  </a:extLst>
                </a:gridCol>
                <a:gridCol w="516356">
                  <a:extLst>
                    <a:ext uri="{9D8B030D-6E8A-4147-A177-3AD203B41FA5}">
                      <a16:colId xmlns:a16="http://schemas.microsoft.com/office/drawing/2014/main" val="2524222981"/>
                    </a:ext>
                  </a:extLst>
                </a:gridCol>
              </a:tblGrid>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341622"/>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シンガ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60390"/>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spTree>
    <p:extLst>
      <p:ext uri="{BB962C8B-B14F-4D97-AF65-F5344CB8AC3E}">
        <p14:creationId xmlns:p14="http://schemas.microsoft.com/office/powerpoint/2010/main" val="74984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968188"/>
            <a:ext cx="7543800" cy="769173"/>
          </a:xfrm>
        </p:spPr>
        <p:txBody>
          <a:bodyPr>
            <a:normAutofit/>
          </a:bodyPr>
          <a:lstStyle/>
          <a:p>
            <a:r>
              <a:rPr lang="ja-JP" altLang="en-US" sz="4400" b="1" dirty="0"/>
              <a:t>関連</a:t>
            </a:r>
            <a:r>
              <a:rPr lang="ja-JP" altLang="en-US" sz="4400" b="1" dirty="0" smtClean="0"/>
              <a:t>研究②</a:t>
            </a:r>
            <a:endParaRPr kumimoji="1" lang="ja-JP" altLang="en-US" sz="4400" dirty="0"/>
          </a:p>
        </p:txBody>
      </p:sp>
      <p:sp>
        <p:nvSpPr>
          <p:cNvPr id="3" name="コンテンツ プレースホルダー 2"/>
          <p:cNvSpPr>
            <a:spLocks noGrp="1"/>
          </p:cNvSpPr>
          <p:nvPr>
            <p:ph idx="1"/>
          </p:nvPr>
        </p:nvSpPr>
        <p:spPr>
          <a:xfrm>
            <a:off x="731520" y="1817344"/>
            <a:ext cx="7953715" cy="4169664"/>
          </a:xfrm>
        </p:spPr>
        <p:txBody>
          <a:bodyPr/>
          <a:lstStyle/>
          <a:p>
            <a:pPr marL="0" lvl="0" indent="0">
              <a:buClr>
                <a:srgbClr val="1CADE4"/>
              </a:buClr>
              <a:buNone/>
            </a:pPr>
            <a:r>
              <a:rPr lang="en-US" altLang="ja-JP" sz="1600" b="1" dirty="0">
                <a:solidFill>
                  <a:prstClr val="black">
                    <a:lumMod val="75000"/>
                    <a:lumOff val="25000"/>
                  </a:prstClr>
                </a:solidFill>
              </a:rPr>
              <a:t>【E-Learning</a:t>
            </a:r>
            <a:r>
              <a:rPr lang="ja-JP" altLang="en-US" sz="1600" b="1" dirty="0">
                <a:solidFill>
                  <a:prstClr val="black">
                    <a:lumMod val="75000"/>
                    <a:lumOff val="25000"/>
                  </a:prstClr>
                </a:solidFill>
              </a:rPr>
              <a:t>英語学習</a:t>
            </a:r>
            <a:r>
              <a:rPr lang="en-US" altLang="ja-JP" sz="1600" b="1" dirty="0">
                <a:solidFill>
                  <a:prstClr val="black">
                    <a:lumMod val="75000"/>
                    <a:lumOff val="25000"/>
                  </a:prstClr>
                </a:solidFill>
              </a:rPr>
              <a:t>】</a:t>
            </a: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1</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a:t>
            </a:r>
            <a:r>
              <a:rPr lang="ja-JP" altLang="ja-JP" sz="1600" dirty="0">
                <a:solidFill>
                  <a:prstClr val="black">
                    <a:lumMod val="75000"/>
                    <a:lumOff val="25000"/>
                  </a:prstClr>
                </a:solidFill>
              </a:rPr>
              <a:t>聞き取り箇所の正答率集計機能を備えた英語リスニング学習支援システム </a:t>
            </a:r>
            <a:r>
              <a:rPr lang="ja-JP" altLang="en-US" sz="1600" dirty="0">
                <a:solidFill>
                  <a:prstClr val="black">
                    <a:lumMod val="75000"/>
                    <a:lumOff val="25000"/>
                  </a:prstClr>
                </a:solidFill>
              </a:rPr>
              <a:t>」</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a:t>
            </a:r>
            <a:r>
              <a:rPr lang="ja-JP" altLang="ja-JP" sz="1200" dirty="0">
                <a:solidFill>
                  <a:prstClr val="black">
                    <a:lumMod val="75000"/>
                    <a:lumOff val="25000"/>
                  </a:prstClr>
                </a:solidFill>
              </a:rPr>
              <a:t>栗原 準</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石川 俊明</a:t>
            </a:r>
            <a:r>
              <a:rPr lang="en-US" altLang="ja-JP" sz="1200" dirty="0">
                <a:solidFill>
                  <a:prstClr val="black">
                    <a:lumMod val="75000"/>
                    <a:lumOff val="25000"/>
                  </a:prstClr>
                </a:solidFill>
              </a:rPr>
              <a:t>, </a:t>
            </a:r>
            <a:r>
              <a:rPr lang="ja-JP" altLang="ja-JP" sz="1200" dirty="0">
                <a:solidFill>
                  <a:prstClr val="black">
                    <a:lumMod val="75000"/>
                    <a:lumOff val="25000"/>
                  </a:prstClr>
                </a:solidFill>
              </a:rPr>
              <a:t>上村 航平</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笠井 貴之</a:t>
            </a:r>
            <a:r>
              <a:rPr lang="en-US" altLang="ja-JP" sz="1200" dirty="0">
                <a:solidFill>
                  <a:prstClr val="black">
                    <a:lumMod val="75000"/>
                    <a:lumOff val="25000"/>
                  </a:prstClr>
                </a:solidFill>
              </a:rPr>
              <a:t>, </a:t>
            </a:r>
            <a:r>
              <a:rPr lang="ja-JP" altLang="ja-JP" sz="1200" dirty="0">
                <a:solidFill>
                  <a:prstClr val="black">
                    <a:lumMod val="75000"/>
                    <a:lumOff val="25000"/>
                  </a:prstClr>
                </a:solidFill>
              </a:rPr>
              <a:t>鷹野 孝典</a:t>
            </a:r>
            <a:r>
              <a:rPr lang="ja-JP" altLang="en-US" sz="1200" dirty="0">
                <a:solidFill>
                  <a:prstClr val="black">
                    <a:lumMod val="75000"/>
                    <a:lumOff val="25000"/>
                  </a:prstClr>
                </a:solidFill>
              </a:rPr>
              <a:t>）</a:t>
            </a:r>
            <a:endParaRPr lang="ja-JP" altLang="ja-JP" sz="1200" dirty="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2</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「英語リスニング指導におけるポーズ挿入と減速の効果についての研究」　　</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（著者：池上，収録刊行物：</a:t>
            </a:r>
            <a:r>
              <a:rPr lang="zh-TW" altLang="en-US" sz="1200" dirty="0">
                <a:solidFill>
                  <a:prstClr val="black">
                    <a:lumMod val="75000"/>
                    <a:lumOff val="25000"/>
                  </a:prstClr>
                </a:solidFill>
                <a:latin typeface="メイリオ" panose="020B0604030504040204" pitchFamily="50" charset="-128"/>
                <a:ea typeface="メイリオ" panose="020B0604030504040204" pitchFamily="50" charset="-128"/>
              </a:rPr>
              <a:t>言語文化研究 </a:t>
            </a:r>
            <a:r>
              <a:rPr lang="en-US" altLang="zh-TW" sz="1200" dirty="0">
                <a:solidFill>
                  <a:prstClr val="black">
                    <a:lumMod val="75000"/>
                    <a:lumOff val="25000"/>
                  </a:prstClr>
                </a:solidFill>
                <a:latin typeface="メイリオ" panose="020B0604030504040204" pitchFamily="50" charset="-128"/>
                <a:ea typeface="メイリオ" panose="020B0604030504040204" pitchFamily="50" charset="-128"/>
              </a:rPr>
              <a:t>35(2), 33-54, 2016-03</a:t>
            </a:r>
            <a:r>
              <a:rPr lang="ja-JP" altLang="en-US" sz="1200" dirty="0">
                <a:solidFill>
                  <a:prstClr val="black">
                    <a:lumMod val="75000"/>
                    <a:lumOff val="25000"/>
                  </a:prstClr>
                </a:solidFill>
              </a:rPr>
              <a:t>）</a:t>
            </a:r>
            <a:r>
              <a:rPr lang="ja-JP" altLang="en-US" sz="1200" b="1" dirty="0">
                <a:solidFill>
                  <a:prstClr val="black">
                    <a:lumMod val="75000"/>
                    <a:lumOff val="25000"/>
                  </a:prstClr>
                </a:solidFill>
              </a:rPr>
              <a:t>　　　　　　　　　　　　　　　　　　　　　　　　　　</a:t>
            </a:r>
            <a:r>
              <a:rPr lang="ja-JP" altLang="en-US" sz="1200" dirty="0">
                <a:solidFill>
                  <a:prstClr val="black">
                    <a:lumMod val="75000"/>
                    <a:lumOff val="25000"/>
                  </a:prstClr>
                </a:solidFill>
              </a:rPr>
              <a:t>音声スピードの変化よりも，「音声の間にポーズを入れる」方が，英語リスニング能力の不足している学生には効果的である，という</a:t>
            </a:r>
            <a:r>
              <a:rPr lang="ja-JP" altLang="en-US" sz="1200" dirty="0" smtClean="0">
                <a:solidFill>
                  <a:prstClr val="black">
                    <a:lumMod val="75000"/>
                    <a:lumOff val="25000"/>
                  </a:prstClr>
                </a:solidFill>
              </a:rPr>
              <a:t>考察</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3</a:t>
            </a:r>
            <a:r>
              <a:rPr lang="ja-JP" altLang="en-US" sz="1600" dirty="0">
                <a:solidFill>
                  <a:prstClr val="black">
                    <a:lumMod val="75000"/>
                    <a:lumOff val="25000"/>
                  </a:prstClr>
                </a:solidFill>
              </a:rPr>
              <a:t>」「英語リスニング能力向上のための映画教材の</a:t>
            </a:r>
            <a:r>
              <a:rPr lang="ja-JP" altLang="en-US" sz="1600" dirty="0" smtClean="0">
                <a:solidFill>
                  <a:prstClr val="black">
                    <a:lumMod val="75000"/>
                    <a:lumOff val="25000"/>
                  </a:prstClr>
                </a:solidFill>
              </a:rPr>
              <a:t>活用」　　　　　　　　　　　　　　　　　　　　　　　　　　　　　　　　</a:t>
            </a:r>
            <a:r>
              <a:rPr lang="ja-JP" altLang="en-US" sz="1200" dirty="0" smtClean="0">
                <a:solidFill>
                  <a:prstClr val="black">
                    <a:lumMod val="75000"/>
                    <a:lumOff val="25000"/>
                  </a:prstClr>
                </a:solidFill>
              </a:rPr>
              <a:t>（著者：水澤　収録刊行物：</a:t>
            </a:r>
            <a:r>
              <a:rPr lang="en-US" altLang="ja-JP" sz="1200" dirty="0">
                <a:solidFill>
                  <a:prstClr val="black">
                    <a:lumMod val="75000"/>
                    <a:lumOff val="25000"/>
                  </a:prstClr>
                </a:solidFill>
              </a:rPr>
              <a:t>Lingua (26), 97-111, </a:t>
            </a:r>
            <a:r>
              <a:rPr lang="en-US" altLang="ja-JP" sz="1200" dirty="0" smtClean="0">
                <a:solidFill>
                  <a:prstClr val="black">
                    <a:lumMod val="75000"/>
                    <a:lumOff val="25000"/>
                  </a:prstClr>
                </a:solidFill>
              </a:rPr>
              <a:t>2016-03-20</a:t>
            </a:r>
            <a:r>
              <a:rPr lang="ja-JP" altLang="en-US" sz="1200" dirty="0" smtClean="0">
                <a:solidFill>
                  <a:prstClr val="black">
                    <a:lumMod val="75000"/>
                    <a:lumOff val="25000"/>
                  </a:prstClr>
                </a:solidFill>
              </a:rPr>
              <a:t>）</a:t>
            </a:r>
            <a:endParaRPr lang="en-US" altLang="ja-JP" sz="1200" dirty="0">
              <a:solidFill>
                <a:prstClr val="black">
                  <a:lumMod val="75000"/>
                  <a:lumOff val="25000"/>
                </a:prstClr>
              </a:solidFill>
            </a:endParaRPr>
          </a:p>
          <a:p>
            <a:pPr marL="0" lvl="0" indent="0">
              <a:buClr>
                <a:srgbClr val="1CADE4"/>
              </a:buClr>
              <a:buNone/>
            </a:pPr>
            <a:r>
              <a:rPr lang="ja-JP" altLang="en-US" sz="1200" dirty="0" smtClean="0">
                <a:solidFill>
                  <a:prstClr val="black">
                    <a:lumMod val="75000"/>
                    <a:lumOff val="25000"/>
                  </a:prstClr>
                </a:solidFill>
              </a:rPr>
              <a:t>洋画を学習コンテンツとして活用した研究．実際に英語リスニング能力の向上に繋がったという結論</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4</a:t>
            </a:r>
            <a:r>
              <a:rPr lang="ja-JP" altLang="en-US" sz="1600" dirty="0">
                <a:solidFill>
                  <a:prstClr val="black">
                    <a:lumMod val="75000"/>
                    <a:lumOff val="25000"/>
                  </a:prstClr>
                </a:solidFill>
              </a:rPr>
              <a:t>」「大学生の英語リスニング能力におけるシャドーイングの効果</a:t>
            </a:r>
            <a:r>
              <a:rPr lang="en-US" altLang="ja-JP" sz="1600" dirty="0">
                <a:solidFill>
                  <a:prstClr val="black">
                    <a:lumMod val="75000"/>
                    <a:lumOff val="25000"/>
                  </a:prstClr>
                </a:solidFill>
              </a:rPr>
              <a:t>:</a:t>
            </a:r>
            <a:r>
              <a:rPr lang="ja-JP" altLang="en-US" sz="1600" dirty="0">
                <a:solidFill>
                  <a:prstClr val="black">
                    <a:lumMod val="75000"/>
                    <a:lumOff val="25000"/>
                  </a:prstClr>
                </a:solidFill>
              </a:rPr>
              <a:t>洋楽歌詞の活用を</a:t>
            </a:r>
            <a:r>
              <a:rPr lang="ja-JP" altLang="en-US" sz="1600" dirty="0" smtClean="0">
                <a:solidFill>
                  <a:prstClr val="black">
                    <a:lumMod val="75000"/>
                    <a:lumOff val="25000"/>
                  </a:prstClr>
                </a:solidFill>
              </a:rPr>
              <a:t>通して」　</a:t>
            </a:r>
            <a:r>
              <a:rPr lang="ja-JP" altLang="en-US" sz="1200" dirty="0" smtClean="0">
                <a:solidFill>
                  <a:prstClr val="black">
                    <a:lumMod val="75000"/>
                    <a:lumOff val="25000"/>
                  </a:prstClr>
                </a:solidFill>
              </a:rPr>
              <a:t>（著者：河野，林，毛利　収録刊行物：</a:t>
            </a:r>
            <a:r>
              <a:rPr lang="zh-CN" altLang="en-US" sz="1200" dirty="0">
                <a:solidFill>
                  <a:prstClr val="black">
                    <a:lumMod val="75000"/>
                    <a:lumOff val="25000"/>
                  </a:prstClr>
                </a:solidFill>
                <a:latin typeface="メイリオ" panose="020B0604030504040204" pitchFamily="50" charset="-128"/>
                <a:ea typeface="メイリオ" panose="020B0604030504040204" pitchFamily="50" charset="-128"/>
              </a:rPr>
              <a:t>佐賀大学教育実践研究 </a:t>
            </a:r>
            <a:r>
              <a:rPr lang="en-US" altLang="zh-CN" sz="1200" dirty="0">
                <a:solidFill>
                  <a:prstClr val="black">
                    <a:lumMod val="75000"/>
                    <a:lumOff val="25000"/>
                  </a:prstClr>
                </a:solidFill>
                <a:latin typeface="メイリオ" panose="020B0604030504040204" pitchFamily="50" charset="-128"/>
                <a:ea typeface="メイリオ" panose="020B0604030504040204" pitchFamily="50" charset="-128"/>
              </a:rPr>
              <a:t>33, 111-118, </a:t>
            </a:r>
            <a:r>
              <a:rPr lang="en-US" altLang="zh-CN" sz="1200" dirty="0" smtClean="0">
                <a:solidFill>
                  <a:prstClr val="black">
                    <a:lumMod val="75000"/>
                    <a:lumOff val="25000"/>
                  </a:prstClr>
                </a:solidFill>
                <a:latin typeface="メイリオ" panose="020B0604030504040204" pitchFamily="50" charset="-128"/>
                <a:ea typeface="メイリオ" panose="020B0604030504040204" pitchFamily="50" charset="-128"/>
              </a:rPr>
              <a:t>2016-03</a:t>
            </a:r>
            <a:r>
              <a:rPr lang="ja-JP" altLang="en-US" sz="1200" dirty="0" smtClean="0">
                <a:solidFill>
                  <a:prstClr val="black">
                    <a:lumMod val="75000"/>
                    <a:lumOff val="25000"/>
                  </a:prstClr>
                </a:solidFill>
                <a:latin typeface="メイリオ" panose="020B0604030504040204" pitchFamily="50" charset="-128"/>
                <a:ea typeface="メイリオ" panose="020B0604030504040204" pitchFamily="50" charset="-128"/>
              </a:rPr>
              <a:t>）</a:t>
            </a:r>
            <a:endParaRPr lang="en-US" altLang="ja-JP" sz="1200" dirty="0">
              <a:solidFill>
                <a:prstClr val="black">
                  <a:lumMod val="75000"/>
                  <a:lumOff val="25000"/>
                </a:prstClr>
              </a:solidFill>
              <a:latin typeface="メイリオ" panose="020B0604030504040204" pitchFamily="50" charset="-128"/>
              <a:ea typeface="メイリオ" panose="020B0604030504040204" pitchFamily="50" charset="-128"/>
            </a:endParaRPr>
          </a:p>
          <a:p>
            <a:pPr marL="0" lvl="0" indent="0">
              <a:buClr>
                <a:srgbClr val="1CADE4"/>
              </a:buClr>
              <a:buNone/>
            </a:pPr>
            <a:r>
              <a:rPr lang="ja-JP" altLang="en-US" sz="1200" dirty="0" smtClean="0">
                <a:solidFill>
                  <a:prstClr val="black">
                    <a:lumMod val="75000"/>
                    <a:lumOff val="25000"/>
                  </a:prstClr>
                </a:solidFill>
              </a:rPr>
              <a:t>洋楽</a:t>
            </a:r>
            <a:r>
              <a:rPr lang="ja-JP" altLang="en-US" sz="1200" dirty="0">
                <a:solidFill>
                  <a:prstClr val="black">
                    <a:lumMod val="75000"/>
                    <a:lumOff val="25000"/>
                  </a:prstClr>
                </a:solidFill>
              </a:rPr>
              <a:t>をシャドーイング教材として活用した</a:t>
            </a:r>
            <a:r>
              <a:rPr lang="ja-JP" altLang="en-US" sz="1200" dirty="0" smtClean="0">
                <a:solidFill>
                  <a:prstClr val="black">
                    <a:lumMod val="75000"/>
                    <a:lumOff val="25000"/>
                  </a:prstClr>
                </a:solidFill>
              </a:rPr>
              <a:t>研究　　　　　　　　　　　　　　　　　　　　　　　　　　　　　　　　　　　　　　　　　　　　　　　　　　結果</a:t>
            </a:r>
            <a:r>
              <a:rPr lang="ja-JP" altLang="en-US" sz="1200" dirty="0">
                <a:solidFill>
                  <a:prstClr val="black">
                    <a:lumMod val="75000"/>
                    <a:lumOff val="25000"/>
                  </a:prstClr>
                </a:solidFill>
              </a:rPr>
              <a:t>：学習後に学習者のリスニング能力の向上はあまり見られず，学習意識の向上は見られた．</a:t>
            </a:r>
            <a:endParaRPr kumimoji="1" lang="ja-JP" altLang="en-US" sz="1600" dirty="0"/>
          </a:p>
        </p:txBody>
      </p:sp>
      <p:sp>
        <p:nvSpPr>
          <p:cNvPr id="4" name="スライド番号プレースホルダー 3"/>
          <p:cNvSpPr>
            <a:spLocks noGrp="1"/>
          </p:cNvSpPr>
          <p:nvPr>
            <p:ph type="sldNum" sz="quarter" idx="12"/>
          </p:nvPr>
        </p:nvSpPr>
        <p:spPr>
          <a:xfrm>
            <a:off x="7701216" y="6403690"/>
            <a:ext cx="984019" cy="365125"/>
          </a:xfrm>
        </p:spPr>
        <p:txBody>
          <a:bodyPr/>
          <a:lstStyle/>
          <a:p>
            <a:fld id="{AB576BF2-0854-4A78-8B24-02137843AFE2}" type="slidenum">
              <a:rPr lang="ja-JP" altLang="en-US" smtClean="0"/>
              <a:t>4</a:t>
            </a:fld>
            <a:endParaRPr lang="ja-JP" altLang="en-US" dirty="0"/>
          </a:p>
        </p:txBody>
      </p:sp>
    </p:spTree>
    <p:extLst>
      <p:ext uri="{BB962C8B-B14F-4D97-AF65-F5344CB8AC3E}">
        <p14:creationId xmlns:p14="http://schemas.microsoft.com/office/powerpoint/2010/main" val="3787322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a:t>
            </a:r>
            <a:r>
              <a:rPr lang="ja-JP" altLang="en-US" sz="4400" b="1" dirty="0"/>
              <a:t>⑤</a:t>
            </a:r>
            <a:r>
              <a:rPr kumimoji="1" lang="ja-JP" altLang="en-US" sz="4400" b="1" dirty="0" smtClean="0"/>
              <a:t>　　</a:t>
            </a:r>
            <a:r>
              <a:rPr kumimoji="1" lang="en-US" altLang="ja-JP" sz="4400" b="1" dirty="0" smtClean="0"/>
              <a:t>-</a:t>
            </a:r>
            <a:r>
              <a:rPr kumimoji="1" lang="ja-JP" altLang="en-US" sz="4400" b="1" dirty="0" smtClean="0"/>
              <a:t>実験</a:t>
            </a:r>
            <a:r>
              <a:rPr lang="ja-JP" altLang="en-US" sz="4400" b="1" dirty="0" smtClean="0"/>
              <a:t>方法</a:t>
            </a:r>
            <a:r>
              <a:rPr lang="en-US" altLang="ja-JP" sz="4400" b="1" dirty="0"/>
              <a:t>-</a:t>
            </a:r>
            <a:endParaRPr kumimoji="1" lang="ja-JP" altLang="en-US" sz="4400" b="1" dirty="0"/>
          </a:p>
        </p:txBody>
      </p:sp>
      <p:sp>
        <p:nvSpPr>
          <p:cNvPr id="3" name="コンテンツ プレースホルダー 2"/>
          <p:cNvSpPr>
            <a:spLocks noGrp="1"/>
          </p:cNvSpPr>
          <p:nvPr>
            <p:ph idx="1"/>
          </p:nvPr>
        </p:nvSpPr>
        <p:spPr>
          <a:xfrm>
            <a:off x="648729" y="2113807"/>
            <a:ext cx="7892261" cy="3945083"/>
          </a:xfrm>
        </p:spPr>
        <p:txBody>
          <a:bodyPr>
            <a:normAutofit fontScale="92500" lnSpcReduction="20000"/>
          </a:bodyPr>
          <a:lstStyle/>
          <a:p>
            <a:pPr marL="0" indent="0">
              <a:buNone/>
            </a:pPr>
            <a:endParaRPr lang="en-US" altLang="ja-JP" dirty="0"/>
          </a:p>
          <a:p>
            <a:pPr marL="457200" indent="-457200">
              <a:buFont typeface="+mj-lt"/>
              <a:buAutoNum type="arabicPeriod"/>
            </a:pPr>
            <a:r>
              <a:rPr lang="ja-JP" altLang="en-US" dirty="0" smtClean="0"/>
              <a:t>ベースライン</a:t>
            </a:r>
            <a:r>
              <a:rPr kumimoji="1" lang="ja-JP" altLang="en-US" dirty="0" smtClean="0"/>
              <a:t>システムによる学習</a:t>
            </a:r>
            <a:r>
              <a:rPr lang="ja-JP" altLang="en-US" dirty="0" smtClean="0"/>
              <a:t>実施後に行う，　　　　　　　　テストの正答率の変化①と</a:t>
            </a:r>
            <a:r>
              <a:rPr lang="ja-JP" altLang="en-US" sz="2000" dirty="0" smtClean="0"/>
              <a:t>提案システムによる学習実施後に行うテストの正答率の変化②を比較し，②の正答率の変化が①のそれを上回ることで，提案システムの有用性を示す．</a:t>
            </a:r>
            <a:endParaRPr lang="en-US" altLang="ja-JP" sz="2000" dirty="0" smtClean="0"/>
          </a:p>
          <a:p>
            <a:pPr marL="457200" indent="-457200">
              <a:buFont typeface="+mj-lt"/>
              <a:buAutoNum type="arabicPeriod"/>
            </a:pPr>
            <a:r>
              <a:rPr lang="ja-JP" altLang="en-US" dirty="0"/>
              <a:t>従来システムによる学習実施時における学習継続率③と，</a:t>
            </a:r>
            <a:endParaRPr lang="en-US" altLang="ja-JP" dirty="0"/>
          </a:p>
          <a:p>
            <a:pPr marL="201168" lvl="1" indent="0">
              <a:buNone/>
            </a:pPr>
            <a:r>
              <a:rPr lang="ja-JP" altLang="en-US" sz="2000" dirty="0"/>
              <a:t>　提案システムによる学習実施時における学習継続率④を比較し，</a:t>
            </a:r>
            <a:endParaRPr lang="en-US" altLang="ja-JP" sz="2000" dirty="0"/>
          </a:p>
          <a:p>
            <a:pPr marL="201168" lvl="1" indent="0">
              <a:buNone/>
            </a:pPr>
            <a:r>
              <a:rPr lang="ja-JP" altLang="en-US" sz="2000" dirty="0"/>
              <a:t>　④の結果が③のそれを上回ることで，提案システムの有用性を示す</a:t>
            </a:r>
            <a:r>
              <a:rPr lang="en-US" altLang="ja-JP" sz="2000" dirty="0"/>
              <a:t>.</a:t>
            </a:r>
          </a:p>
          <a:p>
            <a:pPr marL="457200" indent="-457200">
              <a:buFont typeface="+mj-lt"/>
              <a:buAutoNum type="arabicPeriod"/>
            </a:pPr>
            <a:endParaRPr lang="en-US" altLang="ja-JP" dirty="0"/>
          </a:p>
          <a:p>
            <a:pPr marL="201168" lvl="1" indent="0">
              <a:buNone/>
            </a:pPr>
            <a:endParaRPr lang="en-US" altLang="ja-JP" sz="2000" dirty="0"/>
          </a:p>
          <a:p>
            <a:pPr marL="457200" indent="-457200">
              <a:buFont typeface="+mj-lt"/>
              <a:buAutoNum type="arabicPeriod"/>
            </a:pPr>
            <a:r>
              <a:rPr lang="ja-JP" altLang="en-US" sz="2000" dirty="0" smtClean="0"/>
              <a:t>提案システムを用いた学習による，学習者の学習意識の変化（</a:t>
            </a:r>
            <a:r>
              <a:rPr lang="ja-JP" altLang="en-US" dirty="0" smtClean="0"/>
              <a:t>英語学習への動機付けや，苦手意識の改善等）をアンケートによって　明らかにすることにより，提案システムの有用性を示す．</a:t>
            </a:r>
            <a:r>
              <a:rPr lang="en-US" altLang="ja-JP" sz="2000" dirty="0" smtClean="0"/>
              <a:t>	</a:t>
            </a:r>
            <a:endParaRPr lang="en-US" altLang="ja-JP" dirty="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40</a:t>
            </a:fld>
            <a:endParaRPr lang="ja-JP" altLang="en-US" dirty="0"/>
          </a:p>
        </p:txBody>
      </p:sp>
    </p:spTree>
    <p:extLst>
      <p:ext uri="{BB962C8B-B14F-4D97-AF65-F5344CB8AC3E}">
        <p14:creationId xmlns:p14="http://schemas.microsoft.com/office/powerpoint/2010/main" val="100035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520" y="1015959"/>
            <a:ext cx="5334618" cy="751622"/>
          </a:xfrm>
        </p:spPr>
        <p:txBody>
          <a:bodyPr>
            <a:normAutofit fontScale="90000"/>
          </a:bodyPr>
          <a:lstStyle/>
          <a:p>
            <a:r>
              <a:rPr lang="ja-JP" altLang="en-US" b="1" dirty="0"/>
              <a:t>本研究</a:t>
            </a:r>
            <a:r>
              <a:rPr lang="ja-JP" altLang="en-US" b="1" dirty="0" smtClean="0"/>
              <a:t>のアプロー</a:t>
            </a:r>
            <a:r>
              <a:rPr lang="ja-JP" altLang="en-US" b="1" dirty="0"/>
              <a:t>チ</a:t>
            </a:r>
            <a:endParaRPr kumimoji="1" lang="ja-JP" altLang="en-US" b="1" dirty="0"/>
          </a:p>
        </p:txBody>
      </p:sp>
      <p:sp>
        <p:nvSpPr>
          <p:cNvPr id="3" name="コンテンツ プレースホルダー 2"/>
          <p:cNvSpPr>
            <a:spLocks noGrp="1"/>
          </p:cNvSpPr>
          <p:nvPr>
            <p:ph idx="1"/>
          </p:nvPr>
        </p:nvSpPr>
        <p:spPr>
          <a:xfrm>
            <a:off x="880520" y="1837232"/>
            <a:ext cx="7603640" cy="1165320"/>
          </a:xfrm>
        </p:spPr>
        <p:txBody>
          <a:bodyPr>
            <a:noAutofit/>
          </a:bodyPr>
          <a:lstStyle/>
          <a:p>
            <a:pPr>
              <a:buFont typeface="Wingdings" panose="05000000000000000000" pitchFamily="2" charset="2"/>
              <a:buChar char="l"/>
            </a:pPr>
            <a:r>
              <a:rPr lang="ja-JP" altLang="en-US" dirty="0" smtClean="0"/>
              <a:t>英語リスニング問題の音源に，地域発音による英語音声を用いる．</a:t>
            </a:r>
            <a:endParaRPr lang="en-US" altLang="ja-JP" dirty="0" smtClean="0"/>
          </a:p>
          <a:p>
            <a:pPr>
              <a:buFont typeface="Wingdings" panose="05000000000000000000" pitchFamily="2" charset="2"/>
              <a:buChar char="l"/>
            </a:pPr>
            <a:r>
              <a:rPr lang="ja-JP" altLang="en-US" dirty="0" smtClean="0"/>
              <a:t>英語リスニング問題の</a:t>
            </a:r>
            <a:r>
              <a:rPr lang="ja-JP" altLang="en-US" dirty="0"/>
              <a:t>難易度</a:t>
            </a:r>
            <a:r>
              <a:rPr lang="ja-JP" altLang="en-US" dirty="0" smtClean="0"/>
              <a:t>設定における指標に，</a:t>
            </a:r>
            <a:r>
              <a:rPr lang="ja-JP" altLang="en-US" b="1" dirty="0" smtClean="0"/>
              <a:t>地域発音英語の音声の聞き取りやすさ，聞き取りづらさ</a:t>
            </a:r>
            <a:r>
              <a:rPr lang="ja-JP" altLang="en-US" dirty="0" smtClean="0"/>
              <a:t>を用いる．</a:t>
            </a:r>
            <a:endParaRPr lang="en-US" altLang="ja-JP" dirty="0" smtClean="0"/>
          </a:p>
        </p:txBody>
      </p:sp>
      <p:sp>
        <p:nvSpPr>
          <p:cNvPr id="4" name="スライド番号プレースホルダー 3"/>
          <p:cNvSpPr>
            <a:spLocks noGrp="1"/>
          </p:cNvSpPr>
          <p:nvPr>
            <p:ph type="sldNum" sz="quarter" idx="12"/>
          </p:nvPr>
        </p:nvSpPr>
        <p:spPr/>
        <p:txBody>
          <a:bodyPr/>
          <a:lstStyle/>
          <a:p>
            <a:fld id="{D1B42CCC-D459-463F-81BF-ACC42CAE3D06}" type="slidenum">
              <a:rPr lang="ja-JP" altLang="en-US" smtClean="0"/>
              <a:t>41</a:t>
            </a:fld>
            <a:endParaRPr lang="ja-JP" altLang="en-US" dirty="0"/>
          </a:p>
        </p:txBody>
      </p:sp>
      <p:sp>
        <p:nvSpPr>
          <p:cNvPr id="5" name="下矢印 4"/>
          <p:cNvSpPr/>
          <p:nvPr/>
        </p:nvSpPr>
        <p:spPr>
          <a:xfrm>
            <a:off x="3972690" y="5076754"/>
            <a:ext cx="406234" cy="332002"/>
          </a:xfrm>
          <a:prstGeom prst="downArrow">
            <a:avLst>
              <a:gd name="adj1" fmla="val 50000"/>
              <a:gd name="adj2" fmla="val 46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30908" y="5408756"/>
            <a:ext cx="7678455" cy="707886"/>
          </a:xfrm>
          <a:prstGeom prst="rect">
            <a:avLst/>
          </a:prstGeom>
          <a:noFill/>
          <a:ln>
            <a:solidFill>
              <a:schemeClr val="accent1"/>
            </a:solidFill>
          </a:ln>
        </p:spPr>
        <p:txBody>
          <a:bodyPr wrap="square" rtlCol="0">
            <a:spAutoFit/>
          </a:bodyPr>
          <a:lstStyle/>
          <a:p>
            <a:r>
              <a:rPr lang="ja-JP" altLang="en-US" sz="2000" b="1" dirty="0" smtClean="0">
                <a:solidFill>
                  <a:srgbClr val="FF0000"/>
                </a:solidFill>
              </a:rPr>
              <a:t>地域発音英語の特徴を学習することができる．</a:t>
            </a:r>
            <a:endParaRPr lang="en-US" altLang="ja-JP" sz="2000" b="1" dirty="0" smtClean="0">
              <a:solidFill>
                <a:srgbClr val="FF0000"/>
              </a:solidFill>
            </a:endParaRPr>
          </a:p>
          <a:p>
            <a:r>
              <a:rPr lang="ja-JP" altLang="en-US" sz="2000" b="1" dirty="0" smtClean="0">
                <a:solidFill>
                  <a:srgbClr val="FF0000"/>
                </a:solidFill>
              </a:rPr>
              <a:t>学習者</a:t>
            </a:r>
            <a:r>
              <a:rPr lang="ja-JP" altLang="en-US" sz="2000" b="1" dirty="0">
                <a:solidFill>
                  <a:srgbClr val="FF0000"/>
                </a:solidFill>
              </a:rPr>
              <a:t>の学習意欲を維持できる状態で学習を</a:t>
            </a:r>
            <a:r>
              <a:rPr lang="ja-JP" altLang="en-US" sz="2000" b="1" dirty="0" smtClean="0">
                <a:solidFill>
                  <a:srgbClr val="FF0000"/>
                </a:solidFill>
              </a:rPr>
              <a:t>進める</a:t>
            </a:r>
            <a:r>
              <a:rPr lang="ja-JP" altLang="en-US" sz="2000" b="1" dirty="0">
                <a:solidFill>
                  <a:srgbClr val="FF0000"/>
                </a:solidFill>
              </a:rPr>
              <a:t>ことが</a:t>
            </a:r>
            <a:r>
              <a:rPr lang="ja-JP" altLang="en-US" sz="2000" b="1" dirty="0" smtClean="0">
                <a:solidFill>
                  <a:srgbClr val="FF0000"/>
                </a:solidFill>
              </a:rPr>
              <a:t>できる．</a:t>
            </a:r>
            <a:endParaRPr lang="en-US" altLang="ja-JP" sz="2000" b="1" dirty="0">
              <a:solidFill>
                <a:srgbClr val="FF0000"/>
              </a:solidFill>
            </a:endParaRPr>
          </a:p>
        </p:txBody>
      </p:sp>
      <p:graphicFrame>
        <p:nvGraphicFramePr>
          <p:cNvPr id="7" name="表 6"/>
          <p:cNvGraphicFramePr>
            <a:graphicFrameLocks noGrp="1"/>
          </p:cNvGraphicFramePr>
          <p:nvPr>
            <p:extLst>
              <p:ext uri="{D42A27DB-BD31-4B8C-83A1-F6EECF244321}">
                <p14:modId xmlns:p14="http://schemas.microsoft.com/office/powerpoint/2010/main" val="857867482"/>
              </p:ext>
            </p:extLst>
          </p:nvPr>
        </p:nvGraphicFramePr>
        <p:xfrm>
          <a:off x="1727253" y="3374879"/>
          <a:ext cx="5698091" cy="1507859"/>
        </p:xfrm>
        <a:graphic>
          <a:graphicData uri="http://schemas.openxmlformats.org/drawingml/2006/table">
            <a:tbl>
              <a:tblPr firstRow="1" bandRow="1">
                <a:tableStyleId>{5C22544A-7EE6-4342-B048-85BDC9FD1C3A}</a:tableStyleId>
              </a:tblPr>
              <a:tblGrid>
                <a:gridCol w="1359154">
                  <a:extLst>
                    <a:ext uri="{9D8B030D-6E8A-4147-A177-3AD203B41FA5}">
                      <a16:colId xmlns:a16="http://schemas.microsoft.com/office/drawing/2014/main" val="1949732966"/>
                    </a:ext>
                  </a:extLst>
                </a:gridCol>
                <a:gridCol w="745880">
                  <a:extLst>
                    <a:ext uri="{9D8B030D-6E8A-4147-A177-3AD203B41FA5}">
                      <a16:colId xmlns:a16="http://schemas.microsoft.com/office/drawing/2014/main" val="3443114911"/>
                    </a:ext>
                  </a:extLst>
                </a:gridCol>
                <a:gridCol w="1099239">
                  <a:extLst>
                    <a:ext uri="{9D8B030D-6E8A-4147-A177-3AD203B41FA5}">
                      <a16:colId xmlns:a16="http://schemas.microsoft.com/office/drawing/2014/main" val="254287163"/>
                    </a:ext>
                  </a:extLst>
                </a:gridCol>
                <a:gridCol w="1221971">
                  <a:extLst>
                    <a:ext uri="{9D8B030D-6E8A-4147-A177-3AD203B41FA5}">
                      <a16:colId xmlns:a16="http://schemas.microsoft.com/office/drawing/2014/main" val="2785999742"/>
                    </a:ext>
                  </a:extLst>
                </a:gridCol>
                <a:gridCol w="1271847">
                  <a:extLst>
                    <a:ext uri="{9D8B030D-6E8A-4147-A177-3AD203B41FA5}">
                      <a16:colId xmlns:a16="http://schemas.microsoft.com/office/drawing/2014/main" val="2522379048"/>
                    </a:ext>
                  </a:extLst>
                </a:gridCol>
              </a:tblGrid>
              <a:tr h="349940">
                <a:tc>
                  <a:txBody>
                    <a:bodyPr/>
                    <a:lstStyle/>
                    <a:p>
                      <a:pPr algn="ctr" fontAlgn="ctr"/>
                      <a:r>
                        <a:rPr lang="ja-JP" altLang="en-US" sz="1400" u="none" strike="noStrike" dirty="0">
                          <a:effectLst/>
                        </a:rPr>
                        <a:t>難易度＼変更点</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空欄個数</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音声スピード</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smtClean="0">
                          <a:effectLst/>
                        </a:rPr>
                        <a:t>問題の種類</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l"/>
                      <a:r>
                        <a:rPr kumimoji="1" lang="ja-JP" altLang="en-US" sz="1400" b="1" u="sng" dirty="0" smtClean="0">
                          <a:solidFill>
                            <a:srgbClr val="FF0000"/>
                          </a:solidFill>
                        </a:rPr>
                        <a:t>音声の種類</a:t>
                      </a:r>
                      <a:endParaRPr kumimoji="1" lang="ja-JP" altLang="en-US" sz="1400" b="1" u="sng" dirty="0">
                        <a:solidFill>
                          <a:srgbClr val="FF0000"/>
                        </a:solidFill>
                      </a:endParaRPr>
                    </a:p>
                  </a:txBody>
                  <a:tcPr/>
                </a:tc>
                <a:extLst>
                  <a:ext uri="{0D108BD9-81ED-4DB2-BD59-A6C34878D82A}">
                    <a16:rowId xmlns:a16="http://schemas.microsoft.com/office/drawing/2014/main" val="503313645"/>
                  </a:ext>
                </a:extLst>
              </a:tr>
              <a:tr h="385973">
                <a:tc>
                  <a:txBody>
                    <a:bodyPr/>
                    <a:lstStyle/>
                    <a:p>
                      <a:pPr algn="ctr" fontAlgn="ctr"/>
                      <a:r>
                        <a:rPr lang="ja-JP" altLang="en-US" sz="1400" u="none" strike="noStrike" dirty="0">
                          <a:effectLst/>
                        </a:rPr>
                        <a:t>初級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5~10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ゆっくり</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聞き取り容易</a:t>
                      </a:r>
                      <a:endParaRPr kumimoji="1" lang="ja-JP" altLang="en-US" sz="1400" b="1" u="sng" dirty="0"/>
                    </a:p>
                  </a:txBody>
                  <a:tcPr/>
                </a:tc>
                <a:extLst>
                  <a:ext uri="{0D108BD9-81ED-4DB2-BD59-A6C34878D82A}">
                    <a16:rowId xmlns:a16="http://schemas.microsoft.com/office/drawing/2014/main" val="335460709"/>
                  </a:ext>
                </a:extLst>
              </a:tr>
              <a:tr h="385973">
                <a:tc>
                  <a:txBody>
                    <a:bodyPr/>
                    <a:lstStyle/>
                    <a:p>
                      <a:pPr algn="ctr" fontAlgn="ctr"/>
                      <a:r>
                        <a:rPr lang="ja-JP" altLang="en-US" sz="1400" u="none" strike="noStrike" dirty="0">
                          <a:effectLst/>
                        </a:rPr>
                        <a:t>中級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10~15</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普通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短い会話</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聞き取り普通</a:t>
                      </a:r>
                      <a:endParaRPr kumimoji="1" lang="ja-JP" altLang="en-US" sz="1400" b="1" u="sng" dirty="0"/>
                    </a:p>
                  </a:txBody>
                  <a:tcPr/>
                </a:tc>
                <a:extLst>
                  <a:ext uri="{0D108BD9-81ED-4DB2-BD59-A6C34878D82A}">
                    <a16:rowId xmlns:a16="http://schemas.microsoft.com/office/drawing/2014/main" val="1949505282"/>
                  </a:ext>
                </a:extLst>
              </a:tr>
              <a:tr h="385973">
                <a:tc>
                  <a:txBody>
                    <a:bodyPr/>
                    <a:lstStyle/>
                    <a:p>
                      <a:pPr algn="ctr" fontAlgn="ctr"/>
                      <a:r>
                        <a:rPr lang="ja-JP" altLang="en-US" sz="1400" u="none" strike="noStrike" dirty="0">
                          <a:effectLst/>
                        </a:rPr>
                        <a:t>上級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15~20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速い</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長文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聞き取り難解</a:t>
                      </a:r>
                      <a:endParaRPr kumimoji="1" lang="ja-JP" altLang="en-US" sz="1400" b="1" u="sng" dirty="0"/>
                    </a:p>
                  </a:txBody>
                  <a:tcPr/>
                </a:tc>
                <a:extLst>
                  <a:ext uri="{0D108BD9-81ED-4DB2-BD59-A6C34878D82A}">
                    <a16:rowId xmlns:a16="http://schemas.microsoft.com/office/drawing/2014/main" val="2354800864"/>
                  </a:ext>
                </a:extLst>
              </a:tr>
            </a:tbl>
          </a:graphicData>
        </a:graphic>
      </p:graphicFrame>
      <p:sp>
        <p:nvSpPr>
          <p:cNvPr id="8" name="テキスト ボックス 7"/>
          <p:cNvSpPr txBox="1"/>
          <p:nvPr/>
        </p:nvSpPr>
        <p:spPr>
          <a:xfrm>
            <a:off x="1227733" y="3333813"/>
            <a:ext cx="601710" cy="338554"/>
          </a:xfrm>
          <a:prstGeom prst="rect">
            <a:avLst/>
          </a:prstGeom>
          <a:noFill/>
        </p:spPr>
        <p:txBody>
          <a:bodyPr wrap="square" rtlCol="0">
            <a:spAutoFit/>
          </a:bodyPr>
          <a:lstStyle/>
          <a:p>
            <a:r>
              <a:rPr kumimoji="1" lang="en-US" altLang="ja-JP" sz="1600" dirty="0" smtClean="0"/>
              <a:t>EX)</a:t>
            </a:r>
            <a:endParaRPr kumimoji="1" lang="ja-JP" altLang="en-US" sz="1600" dirty="0"/>
          </a:p>
        </p:txBody>
      </p:sp>
      <p:sp>
        <p:nvSpPr>
          <p:cNvPr id="10" name="左大かっこ 9"/>
          <p:cNvSpPr/>
          <p:nvPr/>
        </p:nvSpPr>
        <p:spPr>
          <a:xfrm rot="5400000">
            <a:off x="3892203" y="1133745"/>
            <a:ext cx="85950" cy="44158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358179" y="3072204"/>
            <a:ext cx="955334" cy="261610"/>
          </a:xfrm>
          <a:prstGeom prst="rect">
            <a:avLst/>
          </a:prstGeom>
          <a:noFill/>
        </p:spPr>
        <p:txBody>
          <a:bodyPr wrap="square" rtlCol="0">
            <a:spAutoFit/>
          </a:bodyPr>
          <a:lstStyle/>
          <a:p>
            <a:r>
              <a:rPr kumimoji="1" lang="ja-JP" altLang="en-US" sz="1100" dirty="0" smtClean="0"/>
              <a:t>既存の指標</a:t>
            </a:r>
            <a:endParaRPr kumimoji="1" lang="ja-JP" altLang="en-US" sz="1100" dirty="0"/>
          </a:p>
        </p:txBody>
      </p:sp>
      <p:sp>
        <p:nvSpPr>
          <p:cNvPr id="13" name="左大かっこ 12"/>
          <p:cNvSpPr/>
          <p:nvPr/>
        </p:nvSpPr>
        <p:spPr>
          <a:xfrm rot="5400000">
            <a:off x="6741249" y="2700550"/>
            <a:ext cx="85949" cy="12822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p:cNvSpPr txBox="1"/>
          <p:nvPr/>
        </p:nvSpPr>
        <p:spPr>
          <a:xfrm>
            <a:off x="6306557" y="3072203"/>
            <a:ext cx="955334" cy="261610"/>
          </a:xfrm>
          <a:prstGeom prst="rect">
            <a:avLst/>
          </a:prstGeom>
          <a:noFill/>
        </p:spPr>
        <p:txBody>
          <a:bodyPr wrap="square" rtlCol="0">
            <a:spAutoFit/>
          </a:bodyPr>
          <a:lstStyle/>
          <a:p>
            <a:r>
              <a:rPr kumimoji="1" lang="ja-JP" altLang="en-US" sz="1100" dirty="0" smtClean="0"/>
              <a:t>新しい指標</a:t>
            </a:r>
            <a:endParaRPr kumimoji="1" lang="ja-JP" altLang="en-US" sz="1100" dirty="0"/>
          </a:p>
        </p:txBody>
      </p:sp>
    </p:spTree>
    <p:extLst>
      <p:ext uri="{BB962C8B-B14F-4D97-AF65-F5344CB8AC3E}">
        <p14:creationId xmlns:p14="http://schemas.microsoft.com/office/powerpoint/2010/main" val="308841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7490" y="988984"/>
            <a:ext cx="4488077" cy="769711"/>
          </a:xfrm>
        </p:spPr>
        <p:txBody>
          <a:bodyPr>
            <a:normAutofit/>
          </a:bodyPr>
          <a:lstStyle/>
          <a:p>
            <a:r>
              <a:rPr kumimoji="1" lang="ja-JP" altLang="en-US" sz="4400" b="1" dirty="0" smtClean="0"/>
              <a:t>研究課題</a:t>
            </a:r>
            <a:endParaRPr kumimoji="1" lang="ja-JP" altLang="en-US" sz="4400" b="1" dirty="0"/>
          </a:p>
        </p:txBody>
      </p:sp>
      <p:sp>
        <p:nvSpPr>
          <p:cNvPr id="3" name="コンテンツ プレースホルダー 2"/>
          <p:cNvSpPr>
            <a:spLocks noGrp="1"/>
          </p:cNvSpPr>
          <p:nvPr>
            <p:ph idx="1"/>
          </p:nvPr>
        </p:nvSpPr>
        <p:spPr>
          <a:xfrm>
            <a:off x="907490" y="1838324"/>
            <a:ext cx="7973067" cy="3398694"/>
          </a:xfrm>
        </p:spPr>
        <p:txBody>
          <a:bodyPr>
            <a:noAutofit/>
          </a:bodyPr>
          <a:lstStyle/>
          <a:p>
            <a:pPr>
              <a:buFont typeface="Wingdings" panose="05000000000000000000" pitchFamily="2" charset="2"/>
              <a:buChar char="l"/>
            </a:pPr>
            <a:r>
              <a:rPr lang="ja-JP" altLang="en-US" dirty="0" smtClean="0"/>
              <a:t>重要となりつつあるアジア諸国でも通じる</a:t>
            </a:r>
            <a:r>
              <a:rPr lang="ja-JP" altLang="en-US" b="1" u="sng" dirty="0" smtClean="0"/>
              <a:t>実践的な英語力を身につけるために，地域発音英語を学習することが必要．</a:t>
            </a:r>
            <a:endParaRPr lang="en-US" altLang="ja-JP" b="1" u="sng" dirty="0"/>
          </a:p>
          <a:p>
            <a:pPr marL="0" indent="0">
              <a:buNone/>
            </a:pPr>
            <a:r>
              <a:rPr lang="ja-JP" altLang="en-US" dirty="0" smtClean="0"/>
              <a:t>→</a:t>
            </a:r>
            <a:r>
              <a:rPr lang="ja-JP" altLang="en-US" dirty="0"/>
              <a:t>通常の英語リスニング学習では，欧米英語による音源が用いられていることが</a:t>
            </a:r>
            <a:r>
              <a:rPr lang="ja-JP" altLang="en-US" dirty="0" smtClean="0"/>
              <a:t>多い．</a:t>
            </a:r>
            <a:endParaRPr lang="en-US" altLang="ja-JP" dirty="0" smtClean="0"/>
          </a:p>
          <a:p>
            <a:pPr marL="0" indent="0">
              <a:buNone/>
            </a:pPr>
            <a:endParaRPr lang="en-US" altLang="ja-JP" dirty="0" smtClean="0"/>
          </a:p>
          <a:p>
            <a:pPr>
              <a:buFont typeface="Wingdings" panose="05000000000000000000" pitchFamily="2" charset="2"/>
              <a:buChar char="l"/>
            </a:pPr>
            <a:r>
              <a:rPr lang="ja-JP" altLang="en-US" dirty="0"/>
              <a:t>学習意欲持続のため，</a:t>
            </a:r>
            <a:r>
              <a:rPr lang="ja-JP" altLang="en-US" b="1" u="sng" dirty="0">
                <a:solidFill>
                  <a:schemeClr val="tx1"/>
                </a:solidFill>
              </a:rPr>
              <a:t>学習者に応じて適切な難易度の問題</a:t>
            </a:r>
            <a:r>
              <a:rPr lang="ja-JP" altLang="en-US" b="1" u="sng" dirty="0" smtClean="0">
                <a:solidFill>
                  <a:schemeClr val="tx1"/>
                </a:solidFill>
              </a:rPr>
              <a:t>*</a:t>
            </a:r>
            <a:r>
              <a:rPr lang="ja-JP" altLang="en-US" b="1" u="sng" dirty="0">
                <a:solidFill>
                  <a:schemeClr val="tx1"/>
                </a:solidFill>
              </a:rPr>
              <a:t>を</a:t>
            </a:r>
            <a:r>
              <a:rPr lang="ja-JP" altLang="en-US" b="1" u="sng" dirty="0" smtClean="0">
                <a:solidFill>
                  <a:schemeClr val="tx1"/>
                </a:solidFill>
              </a:rPr>
              <a:t>提供</a:t>
            </a:r>
            <a:r>
              <a:rPr lang="ja-JP" altLang="en-US" b="1" u="sng" dirty="0">
                <a:solidFill>
                  <a:schemeClr val="tx1"/>
                </a:solidFill>
              </a:rPr>
              <a:t>すること</a:t>
            </a:r>
            <a:r>
              <a:rPr lang="ja-JP" altLang="en-US" b="1" u="sng" dirty="0" smtClean="0">
                <a:solidFill>
                  <a:schemeClr val="tx1"/>
                </a:solidFill>
              </a:rPr>
              <a:t>が必要．</a:t>
            </a:r>
            <a:endParaRPr lang="en-US" altLang="ja-JP" b="1" u="sng" dirty="0" smtClean="0">
              <a:solidFill>
                <a:schemeClr val="tx1"/>
              </a:solidFill>
            </a:endParaRPr>
          </a:p>
          <a:p>
            <a:pPr marL="0" indent="0">
              <a:buNone/>
            </a:pPr>
            <a:r>
              <a:rPr lang="ja-JP" altLang="en-US" dirty="0" smtClean="0">
                <a:solidFill>
                  <a:schemeClr val="tx1"/>
                </a:solidFill>
              </a:rPr>
              <a:t>→既存の手法では，音声の聞き取りやすさに関する指標を用いたものは少ない．</a:t>
            </a:r>
            <a:endParaRPr lang="en-US" altLang="ja-JP"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3D6F95CD-71FC-45ED-B69C-FD24C801F877}" type="slidenum">
              <a:rPr lang="ja-JP" altLang="en-US" smtClean="0"/>
              <a:t>42</a:t>
            </a:fld>
            <a:endParaRPr lang="ja-JP" altLang="en-US" dirty="0"/>
          </a:p>
        </p:txBody>
      </p:sp>
      <p:sp>
        <p:nvSpPr>
          <p:cNvPr id="7" name="テキスト ボックス 6"/>
          <p:cNvSpPr txBox="1"/>
          <p:nvPr/>
        </p:nvSpPr>
        <p:spPr>
          <a:xfrm>
            <a:off x="1569176" y="5498276"/>
            <a:ext cx="6176356" cy="584775"/>
          </a:xfrm>
          <a:prstGeom prst="rect">
            <a:avLst/>
          </a:prstGeom>
          <a:noFill/>
          <a:ln>
            <a:solidFill>
              <a:schemeClr val="accent1"/>
            </a:solidFill>
          </a:ln>
        </p:spPr>
        <p:txBody>
          <a:bodyPr wrap="square" rtlCol="0">
            <a:spAutoFit/>
          </a:bodyPr>
          <a:lstStyle/>
          <a:p>
            <a:r>
              <a:rPr kumimoji="1" lang="ja-JP" altLang="en-US" sz="1600" dirty="0" smtClean="0"/>
              <a:t>*本研究における「問題の難易度」とは，問題の内容や音声スピードといった指標を変化させることによる難易度の</a:t>
            </a:r>
            <a:r>
              <a:rPr lang="ja-JP" altLang="en-US" sz="1600" dirty="0"/>
              <a:t>事</a:t>
            </a:r>
            <a:r>
              <a:rPr kumimoji="1" lang="ja-JP" altLang="en-US" sz="1600" dirty="0" smtClean="0"/>
              <a:t>を指す．</a:t>
            </a:r>
            <a:endParaRPr kumimoji="1" lang="ja-JP" altLang="en-US" sz="1600" dirty="0"/>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26" y="5498276"/>
            <a:ext cx="609600" cy="609600"/>
          </a:xfrm>
          <a:prstGeom prst="rect">
            <a:avLst/>
          </a:prstGeom>
        </p:spPr>
      </p:pic>
      <p:sp>
        <p:nvSpPr>
          <p:cNvPr id="16" name="テキスト ボックス 15"/>
          <p:cNvSpPr txBox="1"/>
          <p:nvPr/>
        </p:nvSpPr>
        <p:spPr>
          <a:xfrm>
            <a:off x="7755771" y="5663736"/>
            <a:ext cx="798022" cy="369332"/>
          </a:xfrm>
          <a:prstGeom prst="rect">
            <a:avLst/>
          </a:prstGeom>
          <a:noFill/>
        </p:spPr>
        <p:txBody>
          <a:bodyPr wrap="square" rtlCol="0">
            <a:spAutoFit/>
          </a:bodyPr>
          <a:lstStyle/>
          <a:p>
            <a:r>
              <a:rPr kumimoji="1" lang="ja-JP" altLang="en-US" dirty="0" smtClean="0"/>
              <a:t>♪♪</a:t>
            </a:r>
            <a:endParaRPr kumimoji="1" lang="ja-JP" altLang="en-US" dirty="0"/>
          </a:p>
        </p:txBody>
      </p:sp>
    </p:spTree>
    <p:extLst>
      <p:ext uri="{BB962C8B-B14F-4D97-AF65-F5344CB8AC3E}">
        <p14:creationId xmlns:p14="http://schemas.microsoft.com/office/powerpoint/2010/main" val="3089634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222" y="1047874"/>
            <a:ext cx="6589199" cy="703203"/>
          </a:xfrm>
        </p:spPr>
        <p:txBody>
          <a:bodyPr>
            <a:normAutofit fontScale="90000"/>
          </a:bodyPr>
          <a:lstStyle/>
          <a:p>
            <a:r>
              <a:rPr kumimoji="1" lang="ja-JP" altLang="en-US" b="1" dirty="0" smtClean="0"/>
              <a:t>提案方式　</a:t>
            </a:r>
            <a:r>
              <a:rPr kumimoji="1" lang="en-US" altLang="ja-JP" b="1" dirty="0" smtClean="0"/>
              <a:t>-</a:t>
            </a:r>
            <a:r>
              <a:rPr kumimoji="1" lang="ja-JP" altLang="en-US" b="1" dirty="0" smtClean="0"/>
              <a:t>学習履歴</a:t>
            </a:r>
            <a:r>
              <a:rPr kumimoji="1" lang="en-US" altLang="ja-JP" b="1" dirty="0" smtClean="0"/>
              <a:t>‐</a:t>
            </a:r>
            <a:endParaRPr kumimoji="1" lang="ja-JP" altLang="en-US" b="1" dirty="0"/>
          </a:p>
        </p:txBody>
      </p:sp>
      <p:graphicFrame>
        <p:nvGraphicFramePr>
          <p:cNvPr id="9" name="コンテンツ プレースホルダー 8"/>
          <p:cNvGraphicFramePr>
            <a:graphicFrameLocks noGrp="1"/>
          </p:cNvGraphicFramePr>
          <p:nvPr>
            <p:ph idx="1"/>
            <p:extLst>
              <p:ext uri="{D42A27DB-BD31-4B8C-83A1-F6EECF244321}">
                <p14:modId xmlns:p14="http://schemas.microsoft.com/office/powerpoint/2010/main" val="3881015582"/>
              </p:ext>
            </p:extLst>
          </p:nvPr>
        </p:nvGraphicFramePr>
        <p:xfrm>
          <a:off x="880222" y="2654318"/>
          <a:ext cx="7651457" cy="2244254"/>
        </p:xfrm>
        <a:graphic>
          <a:graphicData uri="http://schemas.openxmlformats.org/drawingml/2006/table">
            <a:tbl>
              <a:tblPr>
                <a:tableStyleId>{5C22544A-7EE6-4342-B048-85BDC9FD1C3A}</a:tableStyleId>
              </a:tblPr>
              <a:tblGrid>
                <a:gridCol w="1842393">
                  <a:extLst>
                    <a:ext uri="{9D8B030D-6E8A-4147-A177-3AD203B41FA5}">
                      <a16:colId xmlns:a16="http://schemas.microsoft.com/office/drawing/2014/main" val="20000"/>
                    </a:ext>
                  </a:extLst>
                </a:gridCol>
                <a:gridCol w="1698833">
                  <a:extLst>
                    <a:ext uri="{9D8B030D-6E8A-4147-A177-3AD203B41FA5}">
                      <a16:colId xmlns:a16="http://schemas.microsoft.com/office/drawing/2014/main" val="20001"/>
                    </a:ext>
                  </a:extLst>
                </a:gridCol>
                <a:gridCol w="1327472">
                  <a:extLst>
                    <a:ext uri="{9D8B030D-6E8A-4147-A177-3AD203B41FA5}">
                      <a16:colId xmlns:a16="http://schemas.microsoft.com/office/drawing/2014/main" val="20002"/>
                    </a:ext>
                  </a:extLst>
                </a:gridCol>
                <a:gridCol w="1782666">
                  <a:extLst>
                    <a:ext uri="{9D8B030D-6E8A-4147-A177-3AD203B41FA5}">
                      <a16:colId xmlns:a16="http://schemas.microsoft.com/office/drawing/2014/main" val="861775973"/>
                    </a:ext>
                  </a:extLst>
                </a:gridCol>
                <a:gridCol w="1000093">
                  <a:extLst>
                    <a:ext uri="{9D8B030D-6E8A-4147-A177-3AD203B41FA5}">
                      <a16:colId xmlns:a16="http://schemas.microsoft.com/office/drawing/2014/main" val="20004"/>
                    </a:ext>
                  </a:extLst>
                </a:gridCol>
              </a:tblGrid>
              <a:tr h="675767">
                <a:tc>
                  <a:txBody>
                    <a:bodyPr/>
                    <a:lstStyle/>
                    <a:p>
                      <a:pPr algn="l" fontAlgn="ctr"/>
                      <a:r>
                        <a:rPr lang="ja-JP" altLang="en-US" sz="1600" u="none" strike="noStrike" dirty="0" smtClean="0">
                          <a:solidFill>
                            <a:schemeClr val="tx1"/>
                          </a:solidFill>
                          <a:effectLst/>
                        </a:rPr>
                        <a:t>単語別</a:t>
                      </a:r>
                      <a:r>
                        <a:rPr lang="ja-JP" sz="1600" u="none" strike="noStrike" dirty="0" smtClean="0">
                          <a:solidFill>
                            <a:schemeClr val="tx1"/>
                          </a:solidFill>
                          <a:effectLst/>
                        </a:rPr>
                        <a:t>解答</a:t>
                      </a:r>
                      <a:r>
                        <a:rPr lang="ja-JP" sz="1600" u="none" strike="noStrike" dirty="0">
                          <a:solidFill>
                            <a:schemeClr val="tx1"/>
                          </a:solidFill>
                          <a:effectLst/>
                        </a:rPr>
                        <a:t>履歴</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sz="1600" u="none" strike="noStrike" dirty="0">
                          <a:effectLst/>
                        </a:rPr>
                        <a:t>誤答した空欄個数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誤答単語ごとの数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75767">
                <a:tc>
                  <a:txBody>
                    <a:bodyPr/>
                    <a:lstStyle/>
                    <a:p>
                      <a:pPr algn="l" fontAlgn="ctr"/>
                      <a:r>
                        <a:rPr lang="ja-JP" altLang="en-US" sz="1600" b="0" i="0" u="none" strike="noStrike" dirty="0" smtClean="0">
                          <a:solidFill>
                            <a:schemeClr val="tx1"/>
                          </a:solidFill>
                          <a:effectLst/>
                          <a:latin typeface="+mn-ea"/>
                          <a:ea typeface="+mn-ea"/>
                        </a:rPr>
                        <a:t>正答率</a:t>
                      </a:r>
                      <a:endParaRPr lang="ja-JP" sz="1600" b="0" i="0" u="none" strike="noStrike" dirty="0">
                        <a:solidFill>
                          <a:schemeClr val="tx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b="0" i="0" u="none" strike="noStrike" dirty="0" smtClean="0">
                          <a:solidFill>
                            <a:srgbClr val="000000"/>
                          </a:solidFill>
                          <a:effectLst/>
                          <a:latin typeface="+mn-ea"/>
                          <a:ea typeface="+mn-ea"/>
                        </a:rPr>
                        <a:t>音声別正答率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地域別正答率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ランキング</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704538"/>
                  </a:ext>
                </a:extLst>
              </a:tr>
              <a:tr h="892720">
                <a:tc>
                  <a:txBody>
                    <a:bodyPr/>
                    <a:lstStyle/>
                    <a:p>
                      <a:pPr algn="l" fontAlgn="ctr"/>
                      <a:r>
                        <a:rPr lang="ja-JP" sz="1600" u="none" strike="noStrike" dirty="0">
                          <a:solidFill>
                            <a:schemeClr val="tx1"/>
                          </a:solidFill>
                          <a:effectLst/>
                        </a:rPr>
                        <a:t>学習頻度</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u="none" strike="noStrike" dirty="0" smtClean="0">
                          <a:effectLst/>
                        </a:rPr>
                        <a:t>連続</a:t>
                      </a:r>
                      <a:r>
                        <a:rPr lang="ja-JP" sz="1600" u="none" strike="noStrike" dirty="0" smtClean="0">
                          <a:effectLst/>
                        </a:rPr>
                        <a:t>学習時間</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fontAlgn="ctr"/>
                      <a:r>
                        <a:rPr lang="ja-JP" sz="1600" u="none" strike="noStrike" dirty="0">
                          <a:effectLst/>
                        </a:rPr>
                        <a:t>学習者ごとのログイン日数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kumimoji="1" lang="ja-JP"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ja-JP" sz="1600" u="none" strike="noStrike" dirty="0" smtClean="0">
                        <a:effectLst/>
                      </a:endParaRPr>
                    </a:p>
                    <a:p>
                      <a:pPr marL="0" marR="0" indent="0" algn="l" defTabSz="914400" rtl="0" eaLnBrk="1" fontAlgn="ctr" latinLnBrk="0" hangingPunct="1">
                        <a:lnSpc>
                          <a:spcPct val="100000"/>
                        </a:lnSpc>
                        <a:spcBef>
                          <a:spcPts val="0"/>
                        </a:spcBef>
                        <a:spcAft>
                          <a:spcPts val="0"/>
                        </a:spcAft>
                        <a:buClrTx/>
                        <a:buSzTx/>
                        <a:buFontTx/>
                        <a:buNone/>
                        <a:tabLst/>
                        <a:defRPr/>
                      </a:pPr>
                      <a:r>
                        <a:rPr lang="ja-JP" altLang="ja-JP" sz="1600" u="none" strike="noStrike" dirty="0" smtClean="0">
                          <a:effectLst/>
                        </a:rPr>
                        <a:t>解答時間</a:t>
                      </a:r>
                      <a:endParaRPr lang="ja-JP" altLang="ja-JP" sz="1600" b="0" i="0" u="none" strike="noStrike" dirty="0" smtClean="0">
                        <a:solidFill>
                          <a:srgbClr val="000000"/>
                        </a:solidFill>
                        <a:effectLst/>
                        <a:latin typeface="ＭＳ Ｐゴシック" panose="020B0600070205080204" pitchFamily="50" charset="-128"/>
                        <a:ea typeface="ＭＳ Ｐゴシック" panose="020B0600070205080204" pitchFamily="50" charset="-128"/>
                      </a:endParaRPr>
                    </a:p>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10" name="テキスト ボックス 9"/>
          <p:cNvSpPr txBox="1"/>
          <p:nvPr/>
        </p:nvSpPr>
        <p:spPr>
          <a:xfrm>
            <a:off x="880222" y="2102587"/>
            <a:ext cx="4791857" cy="400110"/>
          </a:xfrm>
          <a:prstGeom prst="rect">
            <a:avLst/>
          </a:prstGeom>
          <a:noFill/>
        </p:spPr>
        <p:txBody>
          <a:bodyPr wrap="square" rtlCol="0">
            <a:spAutoFit/>
          </a:bodyPr>
          <a:lstStyle/>
          <a:p>
            <a:r>
              <a:rPr lang="ja-JP" altLang="en-US" sz="2000" dirty="0"/>
              <a:t>集計</a:t>
            </a:r>
            <a:r>
              <a:rPr lang="ja-JP" altLang="en-US" sz="2000" dirty="0" smtClean="0"/>
              <a:t>する学習履歴のデータ一覧</a:t>
            </a:r>
            <a:endParaRPr kumimoji="1" lang="ja-JP" altLang="en-US" sz="2000" dirty="0"/>
          </a:p>
        </p:txBody>
      </p:sp>
      <p:sp>
        <p:nvSpPr>
          <p:cNvPr id="3" name="正方形/長方形 2"/>
          <p:cNvSpPr/>
          <p:nvPr/>
        </p:nvSpPr>
        <p:spPr>
          <a:xfrm>
            <a:off x="8167255" y="6401813"/>
            <a:ext cx="478938" cy="461665"/>
          </a:xfrm>
          <a:prstGeom prst="rect">
            <a:avLst/>
          </a:prstGeom>
        </p:spPr>
        <p:txBody>
          <a:bodyPr wrap="square">
            <a:spAutoFit/>
          </a:bodyPr>
          <a:lstStyle/>
          <a:p>
            <a:fld id="{CB2033B7-E4F4-472A-B31C-9D590928F318}" type="slidenum">
              <a:rPr lang="ja-JP" altLang="en-US" sz="2400" smtClean="0">
                <a:solidFill>
                  <a:schemeClr val="bg1"/>
                </a:solidFill>
              </a:rPr>
              <a:t>43</a:t>
            </a:fld>
            <a:endParaRPr lang="ja-JP" altLang="en-US" sz="2400" dirty="0">
              <a:solidFill>
                <a:schemeClr val="bg1"/>
              </a:solidFill>
            </a:endParaRPr>
          </a:p>
        </p:txBody>
      </p:sp>
    </p:spTree>
    <p:extLst>
      <p:ext uri="{BB962C8B-B14F-4D97-AF65-F5344CB8AC3E}">
        <p14:creationId xmlns:p14="http://schemas.microsoft.com/office/powerpoint/2010/main" val="381856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3809" y="987573"/>
            <a:ext cx="7405598" cy="709679"/>
          </a:xfrm>
        </p:spPr>
        <p:txBody>
          <a:bodyPr>
            <a:noAutofit/>
          </a:bodyPr>
          <a:lstStyle/>
          <a:p>
            <a:r>
              <a:rPr lang="ja-JP" altLang="en-US" sz="4400" b="1" dirty="0" smtClean="0"/>
              <a:t>提案方式</a:t>
            </a:r>
            <a:r>
              <a:rPr lang="ja-JP" altLang="en-US" sz="4400" b="1" dirty="0"/>
              <a:t>　</a:t>
            </a:r>
            <a:r>
              <a:rPr lang="en-US" altLang="ja-JP" sz="4400" b="1" dirty="0" smtClean="0"/>
              <a:t>‐</a:t>
            </a:r>
            <a:r>
              <a:rPr lang="ja-JP" altLang="en-US" sz="4400" b="1" dirty="0" smtClean="0"/>
              <a:t>難易度</a:t>
            </a:r>
            <a:r>
              <a:rPr lang="ja-JP" altLang="en-US" sz="4400" b="1" dirty="0"/>
              <a:t>変更</a:t>
            </a:r>
            <a:r>
              <a:rPr kumimoji="1" lang="ja-JP" altLang="en-US" sz="4400" b="1" dirty="0" smtClean="0"/>
              <a:t>機能</a:t>
            </a:r>
            <a:r>
              <a:rPr kumimoji="1" lang="en-US" altLang="ja-JP" sz="4400" b="1" dirty="0" smtClean="0"/>
              <a:t>‐</a:t>
            </a:r>
            <a:endParaRPr kumimoji="1" lang="ja-JP" altLang="en-US" sz="4400" b="1" dirty="0"/>
          </a:p>
        </p:txBody>
      </p:sp>
      <p:sp>
        <p:nvSpPr>
          <p:cNvPr id="3" name="コンテンツ プレースホルダー 2"/>
          <p:cNvSpPr>
            <a:spLocks noGrp="1"/>
          </p:cNvSpPr>
          <p:nvPr>
            <p:ph idx="1"/>
          </p:nvPr>
        </p:nvSpPr>
        <p:spPr>
          <a:xfrm>
            <a:off x="772493" y="1828799"/>
            <a:ext cx="7977098" cy="4367894"/>
          </a:xfrm>
        </p:spPr>
        <p:txBody>
          <a:bodyPr>
            <a:normAutofit/>
          </a:bodyPr>
          <a:lstStyle/>
          <a:p>
            <a:pPr lvl="1">
              <a:buFont typeface="Wingdings" panose="05000000000000000000" pitchFamily="2" charset="2"/>
              <a:buChar char="l"/>
            </a:pPr>
            <a:r>
              <a:rPr lang="ja-JP" altLang="en-US" dirty="0" smtClean="0">
                <a:latin typeface="+mn-ea"/>
              </a:rPr>
              <a:t>学習履歴の地域別正答率</a:t>
            </a:r>
            <a:r>
              <a:rPr lang="en-US" altLang="ja-JP" dirty="0" smtClean="0">
                <a:latin typeface="+mn-ea"/>
              </a:rPr>
              <a:t>(cx)</a:t>
            </a:r>
            <a:r>
              <a:rPr lang="ja-JP" altLang="en-US" dirty="0" smtClean="0">
                <a:latin typeface="+mn-ea"/>
              </a:rPr>
              <a:t>から，以下のように問題の難易度を変更．</a:t>
            </a:r>
            <a:endParaRPr lang="en-US" altLang="ja-JP" dirty="0" smtClean="0">
              <a:latin typeface="+mn-ea"/>
            </a:endParaRPr>
          </a:p>
          <a:p>
            <a:pPr marL="201168" lvl="1" indent="0">
              <a:buNone/>
            </a:pPr>
            <a:endParaRPr lang="en-US" altLang="ja-JP" dirty="0" smtClean="0">
              <a:latin typeface="+mn-ea"/>
            </a:endParaRPr>
          </a:p>
          <a:p>
            <a:pPr lvl="1"/>
            <a:r>
              <a:rPr lang="ja-JP" altLang="en-US" dirty="0" smtClean="0">
                <a:latin typeface="+mn-ea"/>
              </a:rPr>
              <a:t>意欲持続型変更方式</a:t>
            </a:r>
            <a:endParaRPr lang="en-US" altLang="ja-JP" dirty="0" smtClean="0">
              <a:latin typeface="+mn-ea"/>
            </a:endParaRPr>
          </a:p>
          <a:p>
            <a:pPr marL="544068" lvl="1" indent="-342900">
              <a:buFont typeface="+mj-lt"/>
              <a:buAutoNum type="arabicPeriod"/>
            </a:pPr>
            <a:r>
              <a:rPr lang="ja-JP" altLang="en-US" dirty="0">
                <a:latin typeface="+mn-ea"/>
              </a:rPr>
              <a:t>地域別</a:t>
            </a:r>
            <a:r>
              <a:rPr lang="ja-JP" altLang="en-US" dirty="0" smtClean="0">
                <a:latin typeface="+mn-ea"/>
              </a:rPr>
              <a:t>正答率</a:t>
            </a:r>
            <a:r>
              <a:rPr lang="en-US" altLang="ja-JP" dirty="0" smtClean="0">
                <a:latin typeface="+mn-ea"/>
              </a:rPr>
              <a:t>(cx)</a:t>
            </a:r>
            <a:r>
              <a:rPr lang="ja-JP" altLang="en-US" dirty="0" smtClean="0">
                <a:latin typeface="+mn-ea"/>
              </a:rPr>
              <a:t>のランキングが</a:t>
            </a:r>
            <a:r>
              <a:rPr lang="ja-JP" altLang="en-US" dirty="0">
                <a:latin typeface="+mn-ea"/>
              </a:rPr>
              <a:t>高い地域の音声から学習する．</a:t>
            </a:r>
            <a:endParaRPr lang="en-US" altLang="ja-JP" dirty="0">
              <a:latin typeface="+mn-ea"/>
            </a:endParaRPr>
          </a:p>
          <a:p>
            <a:pPr marL="544068" lvl="1" indent="-342900">
              <a:buFont typeface="+mj-lt"/>
              <a:buAutoNum type="arabicPeriod"/>
            </a:pPr>
            <a:r>
              <a:rPr lang="ja-JP" altLang="en-US" dirty="0" smtClean="0">
                <a:latin typeface="+mn-ea"/>
              </a:rPr>
              <a:t>その地域別正答率</a:t>
            </a:r>
            <a:r>
              <a:rPr lang="en-US" altLang="ja-JP" dirty="0" smtClean="0">
                <a:latin typeface="+mn-ea"/>
              </a:rPr>
              <a:t>(cx</a:t>
            </a:r>
            <a:r>
              <a:rPr lang="en-US" altLang="ja-JP" dirty="0">
                <a:latin typeface="+mn-ea"/>
              </a:rPr>
              <a:t>)</a:t>
            </a:r>
            <a:r>
              <a:rPr lang="ja-JP" altLang="en-US" dirty="0" smtClean="0">
                <a:latin typeface="+mn-ea"/>
              </a:rPr>
              <a:t>が一定以上になったら，修学したとみなして　　次に</a:t>
            </a:r>
            <a:r>
              <a:rPr lang="en-US" altLang="ja-JP" dirty="0" smtClean="0">
                <a:latin typeface="+mn-ea"/>
              </a:rPr>
              <a:t>cx</a:t>
            </a:r>
            <a:r>
              <a:rPr lang="ja-JP" altLang="en-US" dirty="0" smtClean="0">
                <a:latin typeface="+mn-ea"/>
              </a:rPr>
              <a:t>の高い地域の音声を</a:t>
            </a:r>
            <a:r>
              <a:rPr lang="ja-JP" altLang="en-US" dirty="0">
                <a:latin typeface="+mn-ea"/>
              </a:rPr>
              <a:t>学習</a:t>
            </a:r>
            <a:r>
              <a:rPr lang="ja-JP" altLang="en-US" dirty="0" smtClean="0">
                <a:latin typeface="+mn-ea"/>
              </a:rPr>
              <a:t>する．</a:t>
            </a:r>
            <a:endParaRPr lang="en-US" altLang="ja-JP" dirty="0" smtClean="0">
              <a:latin typeface="+mn-ea"/>
            </a:endParaRPr>
          </a:p>
          <a:p>
            <a:pPr marL="544068" lvl="1" indent="-342900">
              <a:buFont typeface="+mj-lt"/>
              <a:buAutoNum type="arabicPeriod"/>
            </a:pPr>
            <a:r>
              <a:rPr lang="en-US" altLang="ja-JP" dirty="0" smtClean="0">
                <a:latin typeface="+mn-ea"/>
              </a:rPr>
              <a:t>2</a:t>
            </a:r>
            <a:r>
              <a:rPr lang="ja-JP" altLang="en-US" dirty="0" smtClean="0">
                <a:latin typeface="+mn-ea"/>
              </a:rPr>
              <a:t>を繰り返す．</a:t>
            </a:r>
            <a:endParaRPr lang="en-US" altLang="ja-JP" dirty="0" smtClean="0">
              <a:latin typeface="+mn-ea"/>
            </a:endParaRPr>
          </a:p>
          <a:p>
            <a:pPr marL="544068" lvl="1" indent="-342900">
              <a:buFont typeface="+mj-lt"/>
              <a:buAutoNum type="arabicPeriod"/>
            </a:pPr>
            <a:endParaRPr lang="en-US" altLang="ja-JP" dirty="0">
              <a:latin typeface="+mn-ea"/>
            </a:endParaRPr>
          </a:p>
          <a:p>
            <a:pPr lvl="1"/>
            <a:r>
              <a:rPr lang="ja-JP" altLang="en-US" dirty="0" smtClean="0">
                <a:latin typeface="+mn-ea"/>
              </a:rPr>
              <a:t>チャレンジ型変更方式</a:t>
            </a:r>
            <a:endParaRPr lang="en-US" altLang="ja-JP" dirty="0" smtClean="0">
              <a:latin typeface="+mn-ea"/>
            </a:endParaRPr>
          </a:p>
          <a:p>
            <a:pPr marL="544068" lvl="1" indent="-342900">
              <a:buFont typeface="+mj-lt"/>
              <a:buAutoNum type="arabicPeriod"/>
            </a:pPr>
            <a:r>
              <a:rPr lang="ja-JP" altLang="en-US" dirty="0" smtClean="0">
                <a:latin typeface="+mn-ea"/>
              </a:rPr>
              <a:t>地域別正答率</a:t>
            </a:r>
            <a:r>
              <a:rPr lang="en-US" altLang="ja-JP" dirty="0" smtClean="0">
                <a:latin typeface="+mn-ea"/>
              </a:rPr>
              <a:t>(cx</a:t>
            </a:r>
            <a:r>
              <a:rPr lang="en-US" altLang="ja-JP" dirty="0">
                <a:latin typeface="+mn-ea"/>
              </a:rPr>
              <a:t>)</a:t>
            </a:r>
            <a:r>
              <a:rPr lang="ja-JP" altLang="en-US" dirty="0" smtClean="0">
                <a:latin typeface="+mn-ea"/>
              </a:rPr>
              <a:t>が一定以下の地域をリストアップする．</a:t>
            </a:r>
            <a:endParaRPr lang="en-US" altLang="ja-JP" dirty="0" smtClean="0">
              <a:latin typeface="+mn-ea"/>
            </a:endParaRPr>
          </a:p>
          <a:p>
            <a:pPr marL="544068" lvl="1" indent="-342900">
              <a:buFont typeface="+mj-lt"/>
              <a:buAutoNum type="arabicPeriod"/>
            </a:pPr>
            <a:r>
              <a:rPr lang="ja-JP" altLang="en-US" dirty="0" smtClean="0">
                <a:latin typeface="+mn-ea"/>
              </a:rPr>
              <a:t>リストアップされた地域の音声をランダムに学習する．</a:t>
            </a:r>
            <a:endParaRPr lang="en-US" altLang="ja-JP" dirty="0" smtClean="0">
              <a:latin typeface="+mn-ea"/>
            </a:endParaRPr>
          </a:p>
          <a:p>
            <a:pPr marL="544068" lvl="1" indent="-342900">
              <a:buFont typeface="+mj-lt"/>
              <a:buAutoNum type="arabicPeriod"/>
            </a:pPr>
            <a:r>
              <a:rPr lang="ja-JP" altLang="en-US" dirty="0" smtClean="0">
                <a:latin typeface="+mn-ea"/>
              </a:rPr>
              <a:t>正答率</a:t>
            </a:r>
            <a:r>
              <a:rPr lang="en-US" altLang="ja-JP" dirty="0" smtClean="0">
                <a:latin typeface="+mn-ea"/>
              </a:rPr>
              <a:t>(cx</a:t>
            </a:r>
            <a:r>
              <a:rPr lang="en-US" altLang="ja-JP" dirty="0">
                <a:latin typeface="+mn-ea"/>
              </a:rPr>
              <a:t>)</a:t>
            </a:r>
            <a:r>
              <a:rPr lang="ja-JP" altLang="en-US" dirty="0" smtClean="0">
                <a:latin typeface="+mn-ea"/>
              </a:rPr>
              <a:t>が一定以上になった地域は，リストから外していく．</a:t>
            </a:r>
            <a:endParaRPr lang="en-US" altLang="ja-JP" dirty="0" smtClean="0">
              <a:latin typeface="+mn-ea"/>
            </a:endParaRPr>
          </a:p>
          <a:p>
            <a:pPr marL="544068" lvl="1" indent="-342900">
              <a:buFont typeface="+mj-lt"/>
              <a:buAutoNum type="arabicPeriod"/>
            </a:pPr>
            <a:r>
              <a:rPr lang="ja-JP" altLang="en-US" dirty="0" smtClean="0">
                <a:latin typeface="+mn-ea"/>
              </a:rPr>
              <a:t>２</a:t>
            </a:r>
            <a:r>
              <a:rPr lang="ja-JP" altLang="en-US" dirty="0">
                <a:latin typeface="+mn-ea"/>
              </a:rPr>
              <a:t>→</a:t>
            </a:r>
            <a:r>
              <a:rPr lang="ja-JP" altLang="en-US" dirty="0" smtClean="0">
                <a:latin typeface="+mn-ea"/>
              </a:rPr>
              <a:t>３を繰り返す．</a:t>
            </a:r>
            <a:endParaRPr lang="en-US" altLang="ja-JP" dirty="0">
              <a:latin typeface="+mn-ea"/>
            </a:endParaRPr>
          </a:p>
          <a:p>
            <a:pPr marL="544068" lvl="1" indent="-342900">
              <a:buFont typeface="+mj-lt"/>
              <a:buAutoNum type="arabicPeriod"/>
            </a:pPr>
            <a:endParaRPr lang="en-US" altLang="ja-JP" dirty="0" smtClean="0">
              <a:latin typeface="+mn-ea"/>
            </a:endParaRPr>
          </a:p>
          <a:p>
            <a:pPr marL="201168" lvl="1" indent="0">
              <a:buNone/>
            </a:pPr>
            <a:endParaRPr lang="en-US" altLang="ja-JP" dirty="0">
              <a:latin typeface="+mn-ea"/>
            </a:endParaRPr>
          </a:p>
        </p:txBody>
      </p:sp>
      <p:sp>
        <p:nvSpPr>
          <p:cNvPr id="4" name="スライド番号プレースホルダー 3"/>
          <p:cNvSpPr>
            <a:spLocks noGrp="1"/>
          </p:cNvSpPr>
          <p:nvPr>
            <p:ph type="sldNum" sz="quarter" idx="12"/>
          </p:nvPr>
        </p:nvSpPr>
        <p:spPr/>
        <p:txBody>
          <a:bodyPr/>
          <a:lstStyle/>
          <a:p>
            <a:fld id="{302E2781-0BCA-4FB1-8D88-06EFC62D8D49}" type="slidenum">
              <a:rPr lang="ja-JP" altLang="en-US" smtClean="0"/>
              <a:t>44</a:t>
            </a:fld>
            <a:endParaRPr lang="ja-JP" altLang="en-US" dirty="0"/>
          </a:p>
        </p:txBody>
      </p:sp>
    </p:spTree>
    <p:extLst>
      <p:ext uri="{BB962C8B-B14F-4D97-AF65-F5344CB8AC3E}">
        <p14:creationId xmlns:p14="http://schemas.microsoft.com/office/powerpoint/2010/main" val="71940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898143" y="981324"/>
            <a:ext cx="6589199" cy="652240"/>
          </a:xfrm>
        </p:spPr>
        <p:txBody>
          <a:bodyPr>
            <a:normAutofit fontScale="90000"/>
          </a:bodyPr>
          <a:lstStyle/>
          <a:p>
            <a:r>
              <a:rPr lang="ja-JP" altLang="en-US" dirty="0" smtClean="0"/>
              <a:t>モデル化①</a:t>
            </a:r>
            <a:endParaRPr kumimoji="1" lang="ja-JP" altLang="en-US" dirty="0"/>
          </a:p>
        </p:txBody>
      </p:sp>
      <p:sp>
        <p:nvSpPr>
          <p:cNvPr id="3" name="コンテンツ プレースホルダー 2"/>
          <p:cNvSpPr>
            <a:spLocks noGrp="1"/>
          </p:cNvSpPr>
          <p:nvPr>
            <p:ph idx="1"/>
          </p:nvPr>
        </p:nvSpPr>
        <p:spPr>
          <a:xfrm>
            <a:off x="1119293" y="1826302"/>
            <a:ext cx="8085139" cy="2575359"/>
          </a:xfrm>
        </p:spPr>
        <p:txBody>
          <a:bodyPr>
            <a:normAutofit/>
          </a:bodyPr>
          <a:lstStyle/>
          <a:p>
            <a:pPr marL="0" indent="0">
              <a:buNone/>
            </a:pPr>
            <a:r>
              <a:rPr lang="ja-JP" altLang="en-US" b="1" dirty="0" smtClean="0"/>
              <a:t>　</a:t>
            </a:r>
            <a:r>
              <a:rPr lang="ja-JP" altLang="en-US" b="1" u="sng" dirty="0" smtClean="0"/>
              <a:t>特徴</a:t>
            </a:r>
            <a:r>
              <a:rPr kumimoji="1" lang="ja-JP" altLang="en-US" b="1" u="sng" dirty="0" smtClean="0"/>
              <a:t>単語分析</a:t>
            </a:r>
            <a:endParaRPr lang="en-US" altLang="ja-JP" b="1" u="sng" dirty="0"/>
          </a:p>
          <a:p>
            <a:pPr marL="0" indent="0">
              <a:buNone/>
            </a:pPr>
            <a:r>
              <a:rPr lang="ja-JP" altLang="en-US" dirty="0" smtClean="0"/>
              <a:t>音声別解答履歴から</a:t>
            </a:r>
            <a:endParaRPr lang="en-US" altLang="ja-JP" dirty="0" smtClean="0"/>
          </a:p>
          <a:p>
            <a:pPr lvl="1"/>
            <a:r>
              <a:rPr lang="ja-JP" altLang="en-US" dirty="0" smtClean="0"/>
              <a:t>①</a:t>
            </a:r>
            <a:r>
              <a:rPr lang="ja-JP" altLang="en-US" sz="1800" dirty="0" smtClean="0"/>
              <a:t>誤答率</a:t>
            </a:r>
            <a:r>
              <a:rPr kumimoji="1" lang="en-US" altLang="ja-JP" sz="1800" dirty="0" smtClean="0"/>
              <a:t>or</a:t>
            </a:r>
            <a:r>
              <a:rPr kumimoji="1" lang="ja-JP" altLang="en-US" sz="1800" dirty="0" smtClean="0"/>
              <a:t>正答率が高い単語（特徴単語）</a:t>
            </a:r>
            <a:r>
              <a:rPr lang="ja-JP" altLang="en-US" sz="1800" dirty="0" smtClean="0"/>
              <a:t>を抽出，分類</a:t>
            </a:r>
            <a:r>
              <a:rPr kumimoji="1" lang="en-US" altLang="ja-JP" sz="1800" dirty="0" smtClean="0"/>
              <a:t>.</a:t>
            </a:r>
          </a:p>
          <a:p>
            <a:pPr lvl="2"/>
            <a:r>
              <a:rPr lang="ja-JP" altLang="en-US" sz="1600" dirty="0"/>
              <a:t>別</a:t>
            </a:r>
            <a:r>
              <a:rPr lang="ja-JP" altLang="en-US" sz="1600" dirty="0" smtClean="0"/>
              <a:t>の音声でも抽出される単語→英語として聞き取りが苦手な単語</a:t>
            </a:r>
            <a:r>
              <a:rPr lang="en-US" altLang="ja-JP" sz="1600" dirty="0" smtClean="0"/>
              <a:t>.</a:t>
            </a:r>
          </a:p>
          <a:p>
            <a:pPr lvl="2"/>
            <a:r>
              <a:rPr kumimoji="1" lang="ja-JP" altLang="en-US" sz="1600" dirty="0" smtClean="0"/>
              <a:t>この音声にのみ</a:t>
            </a:r>
            <a:r>
              <a:rPr lang="ja-JP" altLang="en-US" sz="1600" dirty="0"/>
              <a:t>抽出</a:t>
            </a:r>
            <a:r>
              <a:rPr lang="ja-JP" altLang="en-US" sz="1600" dirty="0" smtClean="0"/>
              <a:t>される単語</a:t>
            </a:r>
            <a:r>
              <a:rPr kumimoji="1" lang="ja-JP" altLang="en-US" sz="1600" dirty="0" smtClean="0"/>
              <a:t>→その地域</a:t>
            </a:r>
            <a:r>
              <a:rPr lang="ja-JP" altLang="en-US" sz="1600" dirty="0" smtClean="0"/>
              <a:t>発音英語の特徴がでる単語</a:t>
            </a:r>
            <a:r>
              <a:rPr lang="en-US" altLang="ja-JP" sz="1600" dirty="0" smtClean="0"/>
              <a:t>.</a:t>
            </a:r>
          </a:p>
          <a:p>
            <a:pPr marL="914400" lvl="2" indent="0">
              <a:buNone/>
            </a:pPr>
            <a:r>
              <a:rPr kumimoji="1" lang="ja-JP" altLang="en-US" sz="1600" dirty="0" smtClean="0"/>
              <a:t>→それぞれに判定し，分類する</a:t>
            </a:r>
            <a:r>
              <a:rPr kumimoji="1" lang="en-US" altLang="ja-JP" sz="1600" dirty="0" smtClean="0"/>
              <a:t>.</a:t>
            </a:r>
          </a:p>
          <a:p>
            <a:pPr marL="914400" lvl="2" indent="0">
              <a:buNone/>
            </a:pPr>
            <a:endParaRPr lang="en-US" altLang="ja-JP" sz="1600" dirty="0"/>
          </a:p>
        </p:txBody>
      </p:sp>
      <p:sp>
        <p:nvSpPr>
          <p:cNvPr id="4" name="スライド番号プレースホルダー 3"/>
          <p:cNvSpPr>
            <a:spLocks noGrp="1"/>
          </p:cNvSpPr>
          <p:nvPr>
            <p:ph type="sldNum" sz="quarter" idx="12"/>
          </p:nvPr>
        </p:nvSpPr>
        <p:spPr>
          <a:xfrm>
            <a:off x="7694644" y="6438074"/>
            <a:ext cx="984019" cy="365125"/>
          </a:xfrm>
        </p:spPr>
        <p:txBody>
          <a:bodyPr/>
          <a:lstStyle/>
          <a:p>
            <a:fld id="{0F11959D-233D-41D8-955E-4D47C3F3CBF7}" type="slidenum">
              <a:rPr lang="ja-JP" altLang="en-US" smtClean="0"/>
              <a:t>45</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90" y="5039016"/>
            <a:ext cx="850876" cy="850876"/>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784" y="4112447"/>
            <a:ext cx="858582" cy="858582"/>
          </a:xfrm>
          <a:prstGeom prst="rect">
            <a:avLst/>
          </a:prstGeom>
        </p:spPr>
      </p:pic>
      <p:sp>
        <p:nvSpPr>
          <p:cNvPr id="9" name="直方体 8"/>
          <p:cNvSpPr/>
          <p:nvPr/>
        </p:nvSpPr>
        <p:spPr>
          <a:xfrm>
            <a:off x="2347067" y="4623784"/>
            <a:ext cx="1466317" cy="851516"/>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265579" y="4976101"/>
            <a:ext cx="1629295" cy="338554"/>
          </a:xfrm>
          <a:prstGeom prst="rect">
            <a:avLst/>
          </a:prstGeom>
          <a:noFill/>
        </p:spPr>
        <p:txBody>
          <a:bodyPr wrap="square" rtlCol="0">
            <a:spAutoFit/>
          </a:bodyPr>
          <a:lstStyle/>
          <a:p>
            <a:r>
              <a:rPr kumimoji="1" lang="ja-JP" altLang="en-US" sz="1600" dirty="0" smtClean="0"/>
              <a:t>提案システム</a:t>
            </a:r>
            <a:endParaRPr kumimoji="1" lang="ja-JP" altLang="en-US" sz="1600" dirty="0"/>
          </a:p>
        </p:txBody>
      </p:sp>
      <p:sp>
        <p:nvSpPr>
          <p:cNvPr id="11" name="右矢印 10"/>
          <p:cNvSpPr/>
          <p:nvPr/>
        </p:nvSpPr>
        <p:spPr>
          <a:xfrm>
            <a:off x="4048415" y="4836021"/>
            <a:ext cx="739674" cy="309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626913" y="5530855"/>
            <a:ext cx="1700858" cy="338554"/>
          </a:xfrm>
          <a:prstGeom prst="rect">
            <a:avLst/>
          </a:prstGeom>
          <a:noFill/>
        </p:spPr>
        <p:txBody>
          <a:bodyPr wrap="square" rtlCol="0">
            <a:spAutoFit/>
          </a:bodyPr>
          <a:lstStyle/>
          <a:p>
            <a:r>
              <a:rPr kumimoji="1" lang="ja-JP" altLang="en-US" sz="1600" dirty="0" smtClean="0"/>
              <a:t>特徴単語を抽出</a:t>
            </a:r>
            <a:endParaRPr kumimoji="1" lang="ja-JP" altLang="en-US" sz="1600" dirty="0"/>
          </a:p>
        </p:txBody>
      </p:sp>
      <p:sp>
        <p:nvSpPr>
          <p:cNvPr id="14" name="楕円 13"/>
          <p:cNvSpPr/>
          <p:nvPr/>
        </p:nvSpPr>
        <p:spPr>
          <a:xfrm>
            <a:off x="4884890" y="4546809"/>
            <a:ext cx="1344096" cy="8592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940342" y="4834084"/>
            <a:ext cx="1288644" cy="369332"/>
          </a:xfrm>
          <a:prstGeom prst="rect">
            <a:avLst/>
          </a:prstGeom>
          <a:noFill/>
        </p:spPr>
        <p:txBody>
          <a:bodyPr wrap="square" rtlCol="0">
            <a:spAutoFit/>
          </a:bodyPr>
          <a:lstStyle/>
          <a:p>
            <a:r>
              <a:rPr lang="ja-JP" altLang="en-US" dirty="0" smtClean="0"/>
              <a:t>特徴</a:t>
            </a:r>
            <a:r>
              <a:rPr lang="ja-JP" altLang="en-US" dirty="0"/>
              <a:t>単語</a:t>
            </a:r>
            <a:endParaRPr kumimoji="1" lang="ja-JP" altLang="en-US" dirty="0"/>
          </a:p>
        </p:txBody>
      </p:sp>
      <p:sp>
        <p:nvSpPr>
          <p:cNvPr id="16" name="三方向矢印 15"/>
          <p:cNvSpPr/>
          <p:nvPr/>
        </p:nvSpPr>
        <p:spPr>
          <a:xfrm rot="16200000">
            <a:off x="6714752" y="4279736"/>
            <a:ext cx="838855" cy="132494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1636365" y="4942211"/>
            <a:ext cx="601487" cy="261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581757" y="5306023"/>
            <a:ext cx="710702" cy="338554"/>
          </a:xfrm>
          <a:prstGeom prst="rect">
            <a:avLst/>
          </a:prstGeom>
          <a:noFill/>
        </p:spPr>
        <p:txBody>
          <a:bodyPr wrap="square" rtlCol="0">
            <a:spAutoFit/>
          </a:bodyPr>
          <a:lstStyle/>
          <a:p>
            <a:r>
              <a:rPr lang="ja-JP" altLang="en-US" sz="1600" dirty="0"/>
              <a:t>解</a:t>
            </a:r>
            <a:r>
              <a:rPr lang="ja-JP" altLang="en-US" sz="1600" dirty="0" smtClean="0"/>
              <a:t>答</a:t>
            </a:r>
            <a:endParaRPr kumimoji="1" lang="ja-JP" altLang="en-US" sz="1600" dirty="0"/>
          </a:p>
        </p:txBody>
      </p:sp>
      <p:sp>
        <p:nvSpPr>
          <p:cNvPr id="19" name="楕円 18"/>
          <p:cNvSpPr/>
          <p:nvPr/>
        </p:nvSpPr>
        <p:spPr>
          <a:xfrm>
            <a:off x="6950038" y="3527508"/>
            <a:ext cx="1652947" cy="859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6848234" y="5710541"/>
            <a:ext cx="1639798" cy="4947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a:t>
            </a:r>
            <a:endParaRPr kumimoji="1" lang="ja-JP" altLang="en-US" dirty="0"/>
          </a:p>
        </p:txBody>
      </p:sp>
      <p:sp>
        <p:nvSpPr>
          <p:cNvPr id="21" name="テキスト ボックス 20"/>
          <p:cNvSpPr txBox="1"/>
          <p:nvPr/>
        </p:nvSpPr>
        <p:spPr>
          <a:xfrm>
            <a:off x="6399277" y="5295177"/>
            <a:ext cx="710702" cy="338554"/>
          </a:xfrm>
          <a:prstGeom prst="rect">
            <a:avLst/>
          </a:prstGeom>
          <a:noFill/>
        </p:spPr>
        <p:txBody>
          <a:bodyPr wrap="square" rtlCol="0">
            <a:spAutoFit/>
          </a:bodyPr>
          <a:lstStyle/>
          <a:p>
            <a:r>
              <a:rPr lang="ja-JP" altLang="en-US" sz="1600" dirty="0"/>
              <a:t>分類</a:t>
            </a:r>
            <a:endParaRPr kumimoji="1" lang="ja-JP" altLang="en-US" sz="1600" dirty="0"/>
          </a:p>
        </p:txBody>
      </p:sp>
      <p:sp>
        <p:nvSpPr>
          <p:cNvPr id="22" name="テキスト ボックス 21"/>
          <p:cNvSpPr txBox="1"/>
          <p:nvPr/>
        </p:nvSpPr>
        <p:spPr>
          <a:xfrm>
            <a:off x="7269501" y="3684104"/>
            <a:ext cx="1014019" cy="584775"/>
          </a:xfrm>
          <a:prstGeom prst="rect">
            <a:avLst/>
          </a:prstGeom>
          <a:noFill/>
        </p:spPr>
        <p:txBody>
          <a:bodyPr wrap="square" rtlCol="0">
            <a:spAutoFit/>
          </a:bodyPr>
          <a:lstStyle/>
          <a:p>
            <a:r>
              <a:rPr kumimoji="1" lang="ja-JP" altLang="en-US" sz="1600" dirty="0" smtClean="0"/>
              <a:t>聞き取り苦手単語</a:t>
            </a:r>
            <a:endParaRPr kumimoji="1" lang="ja-JP" altLang="en-US" sz="1600" dirty="0"/>
          </a:p>
        </p:txBody>
      </p:sp>
      <p:sp>
        <p:nvSpPr>
          <p:cNvPr id="23" name="テキスト ボックス 22"/>
          <p:cNvSpPr txBox="1"/>
          <p:nvPr/>
        </p:nvSpPr>
        <p:spPr>
          <a:xfrm>
            <a:off x="6847713" y="5794489"/>
            <a:ext cx="1609448" cy="338554"/>
          </a:xfrm>
          <a:prstGeom prst="rect">
            <a:avLst/>
          </a:prstGeom>
          <a:noFill/>
        </p:spPr>
        <p:txBody>
          <a:bodyPr wrap="square" rtlCol="0">
            <a:spAutoFit/>
          </a:bodyPr>
          <a:lstStyle/>
          <a:p>
            <a:r>
              <a:rPr lang="ja-JP" altLang="en-US" sz="1600" dirty="0" smtClean="0"/>
              <a:t>音声</a:t>
            </a:r>
            <a:r>
              <a:rPr lang="ja-JP" altLang="en-US" sz="1600" dirty="0"/>
              <a:t>別</a:t>
            </a:r>
            <a:r>
              <a:rPr lang="ja-JP" altLang="en-US" sz="1600" dirty="0" smtClean="0"/>
              <a:t>特徴単語</a:t>
            </a:r>
            <a:endParaRPr kumimoji="1" lang="ja-JP" altLang="en-US" sz="1600" dirty="0"/>
          </a:p>
        </p:txBody>
      </p:sp>
    </p:spTree>
    <p:extLst>
      <p:ext uri="{BB962C8B-B14F-4D97-AF65-F5344CB8AC3E}">
        <p14:creationId xmlns:p14="http://schemas.microsoft.com/office/powerpoint/2010/main" val="669394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2663" y="924511"/>
            <a:ext cx="6589199" cy="716175"/>
          </a:xfrm>
        </p:spPr>
        <p:txBody>
          <a:bodyPr>
            <a:normAutofit/>
          </a:bodyPr>
          <a:lstStyle/>
          <a:p>
            <a:r>
              <a:rPr kumimoji="1" lang="ja-JP" altLang="en-US" sz="4400" dirty="0" smtClean="0"/>
              <a:t>モデル化②</a:t>
            </a:r>
            <a:endParaRPr kumimoji="1" lang="ja-JP" altLang="en-US" sz="4400" dirty="0"/>
          </a:p>
        </p:txBody>
      </p:sp>
      <p:sp>
        <p:nvSpPr>
          <p:cNvPr id="3" name="コンテンツ プレースホルダー 2"/>
          <p:cNvSpPr>
            <a:spLocks noGrp="1"/>
          </p:cNvSpPr>
          <p:nvPr>
            <p:ph idx="1"/>
          </p:nvPr>
        </p:nvSpPr>
        <p:spPr>
          <a:xfrm>
            <a:off x="1122438" y="1931637"/>
            <a:ext cx="6927250" cy="1591249"/>
          </a:xfrm>
        </p:spPr>
        <p:txBody>
          <a:bodyPr/>
          <a:lstStyle/>
          <a:p>
            <a:pPr marL="0" indent="0">
              <a:buNone/>
            </a:pPr>
            <a:r>
              <a:rPr kumimoji="1" lang="ja-JP" altLang="en-US" b="1" u="sng" dirty="0" smtClean="0"/>
              <a:t>特徴単語分析</a:t>
            </a:r>
            <a:endParaRPr kumimoji="1" lang="en-US" altLang="ja-JP" b="1" u="sng" dirty="0" smtClean="0"/>
          </a:p>
          <a:p>
            <a:pPr lvl="1"/>
            <a:r>
              <a:rPr lang="ja-JP" altLang="en-US" sz="1800" dirty="0" smtClean="0"/>
              <a:t>②　①</a:t>
            </a:r>
            <a:r>
              <a:rPr lang="ja-JP" altLang="en-US" sz="1800" dirty="0"/>
              <a:t>で分類</a:t>
            </a:r>
            <a:r>
              <a:rPr lang="ja-JP" altLang="en-US" sz="1800" dirty="0" smtClean="0"/>
              <a:t>した音声別特徴</a:t>
            </a:r>
            <a:r>
              <a:rPr lang="ja-JP" altLang="en-US" sz="1800" dirty="0"/>
              <a:t>単語同士に特徴が無いか分析</a:t>
            </a:r>
            <a:r>
              <a:rPr lang="en-US" altLang="ja-JP" sz="1800" dirty="0"/>
              <a:t>.</a:t>
            </a:r>
          </a:p>
          <a:p>
            <a:pPr lvl="2"/>
            <a:r>
              <a:rPr lang="ja-JP" altLang="en-US" sz="1600" dirty="0"/>
              <a:t>単語同士の共通点の有無→あればそれが特徴</a:t>
            </a:r>
            <a:r>
              <a:rPr lang="en-US" altLang="ja-JP" sz="1600" dirty="0"/>
              <a:t>.</a:t>
            </a:r>
          </a:p>
          <a:p>
            <a:pPr marL="914400" lvl="2" indent="0">
              <a:buNone/>
            </a:pPr>
            <a:r>
              <a:rPr lang="ja-JP" altLang="en-US" sz="1600" dirty="0"/>
              <a:t>→特徴を抽出していく</a:t>
            </a:r>
            <a:r>
              <a:rPr lang="en-US" altLang="ja-JP" sz="1600" dirty="0" smtClean="0"/>
              <a:t>.</a:t>
            </a:r>
            <a:endParaRPr lang="en-US" altLang="ja-JP" sz="1600" dirty="0"/>
          </a:p>
        </p:txBody>
      </p:sp>
      <p:sp>
        <p:nvSpPr>
          <p:cNvPr id="4" name="スライド番号プレースホルダー 3"/>
          <p:cNvSpPr>
            <a:spLocks noGrp="1"/>
          </p:cNvSpPr>
          <p:nvPr>
            <p:ph type="sldNum" sz="quarter" idx="12"/>
          </p:nvPr>
        </p:nvSpPr>
        <p:spPr/>
        <p:txBody>
          <a:bodyPr/>
          <a:lstStyle/>
          <a:p>
            <a:fld id="{8CDCB459-7057-4A33-9D4B-53BEBC8C0A5B}" type="slidenum">
              <a:rPr lang="ja-JP" altLang="en-US" smtClean="0"/>
              <a:t>46</a:t>
            </a:fld>
            <a:endParaRPr lang="ja-JP" altLang="en-US" dirty="0"/>
          </a:p>
        </p:txBody>
      </p:sp>
      <p:sp>
        <p:nvSpPr>
          <p:cNvPr id="5" name="楕円 4"/>
          <p:cNvSpPr/>
          <p:nvPr/>
        </p:nvSpPr>
        <p:spPr>
          <a:xfrm>
            <a:off x="3775829" y="3674701"/>
            <a:ext cx="1669244" cy="616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775829" y="3871767"/>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8" name="楕円 7"/>
          <p:cNvSpPr/>
          <p:nvPr/>
        </p:nvSpPr>
        <p:spPr>
          <a:xfrm>
            <a:off x="6249645" y="3673688"/>
            <a:ext cx="1669244" cy="6390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249645" y="3852806"/>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0" name="楕円 9"/>
          <p:cNvSpPr/>
          <p:nvPr/>
        </p:nvSpPr>
        <p:spPr>
          <a:xfrm>
            <a:off x="1122438" y="3654612"/>
            <a:ext cx="1669244" cy="61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152336" y="3813837"/>
            <a:ext cx="1639346"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2" name="左右矢印 11"/>
          <p:cNvSpPr/>
          <p:nvPr/>
        </p:nvSpPr>
        <p:spPr>
          <a:xfrm>
            <a:off x="3000307" y="3953897"/>
            <a:ext cx="566897" cy="1780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右矢印 12"/>
          <p:cNvSpPr/>
          <p:nvPr/>
        </p:nvSpPr>
        <p:spPr>
          <a:xfrm>
            <a:off x="5593054" y="3965982"/>
            <a:ext cx="566897" cy="167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378330" y="5172324"/>
            <a:ext cx="5146877" cy="584775"/>
          </a:xfrm>
          <a:prstGeom prst="rect">
            <a:avLst/>
          </a:prstGeom>
          <a:noFill/>
        </p:spPr>
        <p:txBody>
          <a:bodyPr wrap="square" rtlCol="0">
            <a:spAutoFit/>
          </a:bodyPr>
          <a:lstStyle/>
          <a:p>
            <a:r>
              <a:rPr kumimoji="1" lang="ja-JP" altLang="en-US" sz="1600" dirty="0" smtClean="0"/>
              <a:t>特徴単語同士の共通点をさらに抽出</a:t>
            </a:r>
            <a:endParaRPr kumimoji="1" lang="en-US" altLang="ja-JP" sz="1600" dirty="0" smtClean="0"/>
          </a:p>
          <a:p>
            <a:r>
              <a:rPr kumimoji="1" lang="en-US" altLang="ja-JP" sz="1600" dirty="0" smtClean="0"/>
              <a:t>Ex)</a:t>
            </a:r>
            <a:r>
              <a:rPr kumimoji="1" lang="ja-JP" altLang="en-US" sz="1600" dirty="0" smtClean="0"/>
              <a:t>文字数，同じ文字，アクセント，リンキング・・・</a:t>
            </a:r>
            <a:endParaRPr kumimoji="1" lang="ja-JP" altLang="en-US" sz="1600" dirty="0"/>
          </a:p>
        </p:txBody>
      </p:sp>
      <p:sp>
        <p:nvSpPr>
          <p:cNvPr id="16" name="下矢印 15"/>
          <p:cNvSpPr/>
          <p:nvPr/>
        </p:nvSpPr>
        <p:spPr>
          <a:xfrm>
            <a:off x="3887700" y="4499898"/>
            <a:ext cx="1222866" cy="5407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260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1545" y="904689"/>
            <a:ext cx="5417127" cy="704886"/>
          </a:xfrm>
        </p:spPr>
        <p:txBody>
          <a:bodyPr>
            <a:normAutofit fontScale="90000"/>
          </a:bodyPr>
          <a:lstStyle/>
          <a:p>
            <a:r>
              <a:rPr lang="ja-JP" altLang="en-US" dirty="0" smtClean="0"/>
              <a:t>穴埋め問題生成機能</a:t>
            </a:r>
            <a:endParaRPr kumimoji="1" lang="ja-JP" altLang="en-US" dirty="0"/>
          </a:p>
        </p:txBody>
      </p:sp>
      <p:sp>
        <p:nvSpPr>
          <p:cNvPr id="3" name="コンテンツ プレースホルダー 2"/>
          <p:cNvSpPr>
            <a:spLocks noGrp="1"/>
          </p:cNvSpPr>
          <p:nvPr>
            <p:ph idx="1"/>
          </p:nvPr>
        </p:nvSpPr>
        <p:spPr>
          <a:xfrm>
            <a:off x="1200028" y="1817613"/>
            <a:ext cx="6818336" cy="1806762"/>
          </a:xfrm>
        </p:spPr>
        <p:txBody>
          <a:bodyPr>
            <a:normAutofit/>
          </a:bodyPr>
          <a:lstStyle/>
          <a:p>
            <a:r>
              <a:rPr lang="ja-JP" altLang="en-US" dirty="0" smtClean="0"/>
              <a:t>問題はディクテーション型式の空欄補助</a:t>
            </a:r>
            <a:r>
              <a:rPr lang="en-US" altLang="ja-JP" dirty="0" smtClean="0"/>
              <a:t>(</a:t>
            </a:r>
            <a:r>
              <a:rPr lang="ja-JP" altLang="en-US" dirty="0" smtClean="0"/>
              <a:t>穴埋め問題</a:t>
            </a:r>
            <a:r>
              <a:rPr lang="en-US" altLang="ja-JP" dirty="0" smtClean="0"/>
              <a:t>).</a:t>
            </a:r>
          </a:p>
          <a:p>
            <a:endParaRPr lang="en-US" altLang="ja-JP" u="sng" dirty="0" smtClean="0"/>
          </a:p>
          <a:p>
            <a:r>
              <a:rPr lang="ja-JP" altLang="en-US" dirty="0" smtClean="0"/>
              <a:t>問題に難易度を設定し，難易度ごとに以下の表のように問題を変化</a:t>
            </a:r>
            <a:r>
              <a:rPr lang="en-US" altLang="ja-JP" dirty="0" smtClean="0"/>
              <a:t>.</a:t>
            </a:r>
          </a:p>
          <a:p>
            <a:pPr lvl="1"/>
            <a:endParaRPr lang="en-US" altLang="ja-JP" u="sng" dirty="0" smtClean="0"/>
          </a:p>
        </p:txBody>
      </p:sp>
      <p:sp>
        <p:nvSpPr>
          <p:cNvPr id="4" name="スライド番号プレースホルダー 3"/>
          <p:cNvSpPr>
            <a:spLocks noGrp="1"/>
          </p:cNvSpPr>
          <p:nvPr>
            <p:ph type="sldNum" sz="quarter" idx="12"/>
          </p:nvPr>
        </p:nvSpPr>
        <p:spPr>
          <a:xfrm>
            <a:off x="7929217" y="6492875"/>
            <a:ext cx="695238" cy="365125"/>
          </a:xfrm>
        </p:spPr>
        <p:txBody>
          <a:bodyPr/>
          <a:lstStyle/>
          <a:p>
            <a:fld id="{9D037E68-6B2D-4743-A682-FD0B79350DFC}" type="slidenum">
              <a:rPr lang="ja-JP" altLang="en-US" smtClean="0"/>
              <a:t>47</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549918772"/>
              </p:ext>
            </p:extLst>
          </p:nvPr>
        </p:nvGraphicFramePr>
        <p:xfrm>
          <a:off x="1132748" y="3416556"/>
          <a:ext cx="7491707" cy="2852625"/>
        </p:xfrm>
        <a:graphic>
          <a:graphicData uri="http://schemas.openxmlformats.org/drawingml/2006/table">
            <a:tbl>
              <a:tblPr>
                <a:tableStyleId>{5C22544A-7EE6-4342-B048-85BDC9FD1C3A}</a:tableStyleId>
              </a:tblPr>
              <a:tblGrid>
                <a:gridCol w="1944755">
                  <a:extLst>
                    <a:ext uri="{9D8B030D-6E8A-4147-A177-3AD203B41FA5}">
                      <a16:colId xmlns:a16="http://schemas.microsoft.com/office/drawing/2014/main" val="1086582118"/>
                    </a:ext>
                  </a:extLst>
                </a:gridCol>
                <a:gridCol w="1925963">
                  <a:extLst>
                    <a:ext uri="{9D8B030D-6E8A-4147-A177-3AD203B41FA5}">
                      <a16:colId xmlns:a16="http://schemas.microsoft.com/office/drawing/2014/main" val="3190075939"/>
                    </a:ext>
                  </a:extLst>
                </a:gridCol>
                <a:gridCol w="1897898">
                  <a:extLst>
                    <a:ext uri="{9D8B030D-6E8A-4147-A177-3AD203B41FA5}">
                      <a16:colId xmlns:a16="http://schemas.microsoft.com/office/drawing/2014/main" val="3147650359"/>
                    </a:ext>
                  </a:extLst>
                </a:gridCol>
                <a:gridCol w="1723091">
                  <a:extLst>
                    <a:ext uri="{9D8B030D-6E8A-4147-A177-3AD203B41FA5}">
                      <a16:colId xmlns:a16="http://schemas.microsoft.com/office/drawing/2014/main" val="3326773636"/>
                    </a:ext>
                  </a:extLst>
                </a:gridCol>
              </a:tblGrid>
              <a:tr h="584798">
                <a:tc>
                  <a:txBody>
                    <a:bodyPr/>
                    <a:lstStyle/>
                    <a:p>
                      <a:pPr algn="ctr" fontAlgn="ctr"/>
                      <a:r>
                        <a:rPr lang="ja-JP" altLang="en-US" sz="1800" u="none" strike="noStrike" dirty="0">
                          <a:effectLst/>
                        </a:rPr>
                        <a:t>難易度＼変更点</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空欄個数</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音声スピード</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smtClean="0">
                          <a:effectLst/>
                        </a:rPr>
                        <a:t>問題の種類</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2570450"/>
                  </a:ext>
                </a:extLst>
              </a:tr>
              <a:tr h="594522">
                <a:tc>
                  <a:txBody>
                    <a:bodyPr/>
                    <a:lstStyle/>
                    <a:p>
                      <a:pPr algn="ctr" fontAlgn="ctr"/>
                      <a:r>
                        <a:rPr lang="ja-JP" altLang="en-US" sz="1800" u="none" strike="noStrike" dirty="0">
                          <a:effectLst/>
                        </a:rPr>
                        <a:t>初級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5~10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ゆっくり</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845597"/>
                  </a:ext>
                </a:extLst>
              </a:tr>
              <a:tr h="594522">
                <a:tc>
                  <a:txBody>
                    <a:bodyPr/>
                    <a:lstStyle/>
                    <a:p>
                      <a:pPr algn="ctr" fontAlgn="ctr"/>
                      <a:r>
                        <a:rPr lang="ja-JP" altLang="en-US" sz="1800" u="none" strike="noStrike" dirty="0">
                          <a:effectLst/>
                        </a:rPr>
                        <a:t>中級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10~15</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普通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短い会話</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0206276"/>
                  </a:ext>
                </a:extLst>
              </a:tr>
              <a:tr h="1078783">
                <a:tc>
                  <a:txBody>
                    <a:bodyPr/>
                    <a:lstStyle/>
                    <a:p>
                      <a:pPr algn="ctr" fontAlgn="ctr"/>
                      <a:r>
                        <a:rPr lang="ja-JP" altLang="en-US" sz="1800" u="none" strike="noStrike" dirty="0">
                          <a:effectLst/>
                        </a:rPr>
                        <a:t>上級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15~20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速い</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長文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1952787"/>
                  </a:ext>
                </a:extLst>
              </a:tr>
            </a:tbl>
          </a:graphicData>
        </a:graphic>
      </p:graphicFrame>
    </p:spTree>
    <p:extLst>
      <p:ext uri="{BB962C8B-B14F-4D97-AF65-F5344CB8AC3E}">
        <p14:creationId xmlns:p14="http://schemas.microsoft.com/office/powerpoint/2010/main" val="1820763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9841" y="830119"/>
            <a:ext cx="7943851" cy="701998"/>
          </a:xfrm>
        </p:spPr>
        <p:txBody>
          <a:bodyPr>
            <a:normAutofit/>
          </a:bodyPr>
          <a:lstStyle/>
          <a:p>
            <a:r>
              <a:rPr lang="ja-JP" altLang="en-US" sz="4400" dirty="0" smtClean="0"/>
              <a:t>提案システム概要図</a:t>
            </a:r>
            <a:r>
              <a:rPr lang="ja-JP" altLang="en-US" sz="4000" dirty="0" smtClean="0"/>
              <a:t>　</a:t>
            </a:r>
            <a:endParaRPr kumimoji="1" lang="ja-JP" altLang="en-US" sz="40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3710" y="1464955"/>
            <a:ext cx="694715" cy="694715"/>
          </a:xfrm>
        </p:spPr>
      </p:pic>
      <p:sp>
        <p:nvSpPr>
          <p:cNvPr id="3" name="スライド番号プレースホルダー 2"/>
          <p:cNvSpPr>
            <a:spLocks noGrp="1"/>
          </p:cNvSpPr>
          <p:nvPr>
            <p:ph type="sldNum" sz="quarter" idx="12"/>
          </p:nvPr>
        </p:nvSpPr>
        <p:spPr>
          <a:xfrm>
            <a:off x="8014549" y="6492875"/>
            <a:ext cx="695238" cy="365125"/>
          </a:xfrm>
        </p:spPr>
        <p:txBody>
          <a:bodyPr/>
          <a:lstStyle/>
          <a:p>
            <a:fld id="{0EA5BA5C-CDE7-497D-9261-6A40424EDE0C}" type="slidenum">
              <a:rPr kumimoji="1" lang="ja-JP" altLang="en-US" smtClean="0"/>
              <a:t>48</a:t>
            </a:fld>
            <a:endParaRPr kumimoji="1" lang="ja-JP" altLang="en-US" dirty="0"/>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1436959"/>
            <a:ext cx="725203" cy="725203"/>
          </a:xfrm>
          <a:prstGeom prst="rect">
            <a:avLst/>
          </a:prstGeom>
        </p:spPr>
      </p:pic>
      <p:sp>
        <p:nvSpPr>
          <p:cNvPr id="6" name="円柱 5"/>
          <p:cNvSpPr/>
          <p:nvPr/>
        </p:nvSpPr>
        <p:spPr>
          <a:xfrm>
            <a:off x="6945140" y="1076087"/>
            <a:ext cx="973560" cy="1015459"/>
          </a:xfrm>
          <a:prstGeom prst="can">
            <a:avLst>
              <a:gd name="adj" fmla="val 2799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 name="テキスト ボックス 6"/>
          <p:cNvSpPr txBox="1"/>
          <p:nvPr/>
        </p:nvSpPr>
        <p:spPr>
          <a:xfrm>
            <a:off x="6967815" y="1531846"/>
            <a:ext cx="912682" cy="338554"/>
          </a:xfrm>
          <a:prstGeom prst="rect">
            <a:avLst/>
          </a:prstGeom>
          <a:noFill/>
        </p:spPr>
        <p:txBody>
          <a:bodyPr wrap="square" rtlCol="0">
            <a:spAutoFit/>
          </a:bodyPr>
          <a:lstStyle/>
          <a:p>
            <a:r>
              <a:rPr lang="ja-JP" altLang="en-US" sz="1600" dirty="0" smtClean="0">
                <a:solidFill>
                  <a:schemeClr val="bg1"/>
                </a:solidFill>
              </a:rPr>
              <a:t>英文</a:t>
            </a:r>
            <a:r>
              <a:rPr lang="en-US" altLang="ja-JP" sz="1600" dirty="0" smtClean="0">
                <a:solidFill>
                  <a:schemeClr val="bg1"/>
                </a:solidFill>
              </a:rPr>
              <a:t>DB</a:t>
            </a:r>
            <a:endParaRPr lang="ja-JP" altLang="en-US" sz="1600" dirty="0">
              <a:solidFill>
                <a:schemeClr val="bg1"/>
              </a:solidFill>
            </a:endParaRPr>
          </a:p>
        </p:txBody>
      </p:sp>
      <p:sp>
        <p:nvSpPr>
          <p:cNvPr id="8" name="直方体 7"/>
          <p:cNvSpPr/>
          <p:nvPr/>
        </p:nvSpPr>
        <p:spPr>
          <a:xfrm>
            <a:off x="4147083" y="2106378"/>
            <a:ext cx="816830" cy="535854"/>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 name="テキスト ボックス 9"/>
          <p:cNvSpPr txBox="1"/>
          <p:nvPr/>
        </p:nvSpPr>
        <p:spPr>
          <a:xfrm>
            <a:off x="3370991" y="1702542"/>
            <a:ext cx="2356880" cy="369332"/>
          </a:xfrm>
          <a:prstGeom prst="rect">
            <a:avLst/>
          </a:prstGeom>
          <a:noFill/>
        </p:spPr>
        <p:txBody>
          <a:bodyPr wrap="square" rtlCol="0">
            <a:spAutoFit/>
          </a:bodyPr>
          <a:lstStyle/>
          <a:p>
            <a:r>
              <a:rPr lang="ja-JP" altLang="en-US" b="1" dirty="0" smtClean="0"/>
              <a:t>穴埋め問題生成機能</a:t>
            </a:r>
            <a:endParaRPr lang="en-US" altLang="ja-JP" b="1" dirty="0"/>
          </a:p>
        </p:txBody>
      </p:sp>
      <p:sp>
        <p:nvSpPr>
          <p:cNvPr id="13" name="テキスト ボックス 12"/>
          <p:cNvSpPr txBox="1"/>
          <p:nvPr/>
        </p:nvSpPr>
        <p:spPr>
          <a:xfrm>
            <a:off x="507526" y="3725582"/>
            <a:ext cx="1682748" cy="300082"/>
          </a:xfrm>
          <a:prstGeom prst="rect">
            <a:avLst/>
          </a:prstGeom>
          <a:noFill/>
        </p:spPr>
        <p:txBody>
          <a:bodyPr wrap="square" rtlCol="0">
            <a:spAutoFit/>
          </a:bodyPr>
          <a:lstStyle/>
          <a:p>
            <a:r>
              <a:rPr lang="ja-JP" altLang="en-US" sz="1350" dirty="0" smtClean="0"/>
              <a:t>　　学習者</a:t>
            </a:r>
            <a:endParaRPr lang="en-US" altLang="ja-JP" sz="1350" dirty="0" smtClean="0"/>
          </a:p>
        </p:txBody>
      </p:sp>
      <p:sp>
        <p:nvSpPr>
          <p:cNvPr id="20" name="円柱 19"/>
          <p:cNvSpPr/>
          <p:nvPr/>
        </p:nvSpPr>
        <p:spPr>
          <a:xfrm>
            <a:off x="7283797" y="3960687"/>
            <a:ext cx="1130990" cy="966041"/>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2" name="テキスト ボックス 21"/>
          <p:cNvSpPr txBox="1"/>
          <p:nvPr/>
        </p:nvSpPr>
        <p:spPr>
          <a:xfrm>
            <a:off x="7283797" y="4390440"/>
            <a:ext cx="1218275" cy="307777"/>
          </a:xfrm>
          <a:prstGeom prst="rect">
            <a:avLst/>
          </a:prstGeom>
          <a:noFill/>
        </p:spPr>
        <p:txBody>
          <a:bodyPr wrap="square" rtlCol="0">
            <a:spAutoFit/>
          </a:bodyPr>
          <a:lstStyle/>
          <a:p>
            <a:r>
              <a:rPr lang="ja-JP" altLang="en-US" sz="1400" dirty="0" smtClean="0">
                <a:solidFill>
                  <a:schemeClr val="bg1"/>
                </a:solidFill>
              </a:rPr>
              <a:t>学習履歴</a:t>
            </a:r>
            <a:r>
              <a:rPr lang="en-US" altLang="ja-JP" sz="1400" dirty="0" smtClean="0">
                <a:solidFill>
                  <a:schemeClr val="bg1"/>
                </a:solidFill>
              </a:rPr>
              <a:t>DB</a:t>
            </a:r>
            <a:endParaRPr lang="ja-JP" altLang="en-US" sz="1400" dirty="0">
              <a:solidFill>
                <a:schemeClr val="bg1"/>
              </a:solidFill>
            </a:endParaRPr>
          </a:p>
        </p:txBody>
      </p:sp>
      <p:sp>
        <p:nvSpPr>
          <p:cNvPr id="26" name="テキスト ボックス 25"/>
          <p:cNvSpPr txBox="1"/>
          <p:nvPr/>
        </p:nvSpPr>
        <p:spPr>
          <a:xfrm>
            <a:off x="380579" y="4683577"/>
            <a:ext cx="2099970" cy="300082"/>
          </a:xfrm>
          <a:prstGeom prst="rect">
            <a:avLst/>
          </a:prstGeom>
          <a:noFill/>
        </p:spPr>
        <p:txBody>
          <a:bodyPr wrap="square" rtlCol="0">
            <a:spAutoFit/>
          </a:bodyPr>
          <a:lstStyle/>
          <a:p>
            <a:r>
              <a:rPr lang="ja-JP" altLang="en-US" sz="1350" dirty="0" smtClean="0"/>
              <a:t>管理者</a:t>
            </a:r>
            <a:r>
              <a:rPr lang="en-US" altLang="ja-JP" sz="1350" dirty="0" smtClean="0"/>
              <a:t>(</a:t>
            </a:r>
            <a:r>
              <a:rPr lang="ja-JP" altLang="en-US" sz="1350" dirty="0" smtClean="0"/>
              <a:t>教員，指導者</a:t>
            </a:r>
            <a:r>
              <a:rPr lang="en-US" altLang="ja-JP" sz="1350" dirty="0" smtClean="0"/>
              <a:t>)</a:t>
            </a:r>
            <a:endParaRPr lang="ja-JP" altLang="en-US" sz="1350" dirty="0"/>
          </a:p>
        </p:txBody>
      </p:sp>
      <p:pic>
        <p:nvPicPr>
          <p:cNvPr id="2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915" y="4950187"/>
            <a:ext cx="840556" cy="840556"/>
          </a:xfrm>
          <a:prstGeom prst="rect">
            <a:avLst/>
          </a:prstGeom>
        </p:spPr>
      </p:pic>
      <p:sp>
        <p:nvSpPr>
          <p:cNvPr id="28" name="直方体 27"/>
          <p:cNvSpPr/>
          <p:nvPr/>
        </p:nvSpPr>
        <p:spPr>
          <a:xfrm>
            <a:off x="4034792" y="4926728"/>
            <a:ext cx="1337853" cy="810327"/>
          </a:xfrm>
          <a:prstGeom prst="cub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3" name="右矢印 32"/>
          <p:cNvSpPr/>
          <p:nvPr/>
        </p:nvSpPr>
        <p:spPr>
          <a:xfrm rot="9441988">
            <a:off x="5360168" y="1896875"/>
            <a:ext cx="1545710" cy="21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円柱 37"/>
          <p:cNvSpPr/>
          <p:nvPr/>
        </p:nvSpPr>
        <p:spPr>
          <a:xfrm>
            <a:off x="8027500" y="1076087"/>
            <a:ext cx="950238" cy="1012030"/>
          </a:xfrm>
          <a:prstGeom prst="can">
            <a:avLst>
              <a:gd name="adj" fmla="val 2714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8" name="右矢印 47"/>
          <p:cNvSpPr/>
          <p:nvPr/>
        </p:nvSpPr>
        <p:spPr>
          <a:xfrm rot="757682">
            <a:off x="5263069" y="3609856"/>
            <a:ext cx="1829605" cy="246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テキスト ボックス 48"/>
          <p:cNvSpPr txBox="1"/>
          <p:nvPr/>
        </p:nvSpPr>
        <p:spPr>
          <a:xfrm>
            <a:off x="7332331" y="2123915"/>
            <a:ext cx="2002896" cy="584775"/>
          </a:xfrm>
          <a:prstGeom prst="rect">
            <a:avLst/>
          </a:prstGeom>
          <a:noFill/>
        </p:spPr>
        <p:txBody>
          <a:bodyPr wrap="square" rtlCol="0">
            <a:spAutoFit/>
          </a:bodyPr>
          <a:lstStyle/>
          <a:p>
            <a:r>
              <a:rPr lang="ja-JP" altLang="en-US" sz="1600" b="1" dirty="0" smtClean="0"/>
              <a:t>ユーザーレベル　判定機能</a:t>
            </a:r>
            <a:endParaRPr lang="en-US" altLang="ja-JP" b="1" dirty="0" smtClean="0"/>
          </a:p>
        </p:txBody>
      </p:sp>
      <p:sp>
        <p:nvSpPr>
          <p:cNvPr id="50" name="テキスト ボックス 49"/>
          <p:cNvSpPr txBox="1"/>
          <p:nvPr/>
        </p:nvSpPr>
        <p:spPr>
          <a:xfrm>
            <a:off x="5145421" y="3932002"/>
            <a:ext cx="1431629" cy="461665"/>
          </a:xfrm>
          <a:prstGeom prst="rect">
            <a:avLst/>
          </a:prstGeom>
          <a:noFill/>
        </p:spPr>
        <p:txBody>
          <a:bodyPr wrap="square" rtlCol="0">
            <a:spAutoFit/>
          </a:bodyPr>
          <a:lstStyle/>
          <a:p>
            <a:r>
              <a:rPr lang="ja-JP" altLang="en-US" sz="1200" dirty="0" smtClean="0"/>
              <a:t>④解答を学習履歴　</a:t>
            </a:r>
            <a:r>
              <a:rPr lang="en-US" altLang="ja-JP" sz="1200" dirty="0" smtClean="0"/>
              <a:t>DB</a:t>
            </a:r>
            <a:r>
              <a:rPr lang="ja-JP" altLang="en-US" sz="1200" dirty="0" smtClean="0"/>
              <a:t>に格納</a:t>
            </a:r>
            <a:endParaRPr lang="en-US" altLang="ja-JP" sz="1200" dirty="0" smtClean="0"/>
          </a:p>
        </p:txBody>
      </p:sp>
      <p:sp>
        <p:nvSpPr>
          <p:cNvPr id="51" name="テキスト ボックス 50"/>
          <p:cNvSpPr txBox="1"/>
          <p:nvPr/>
        </p:nvSpPr>
        <p:spPr>
          <a:xfrm>
            <a:off x="5976283" y="4919879"/>
            <a:ext cx="2242403" cy="646331"/>
          </a:xfrm>
          <a:prstGeom prst="rect">
            <a:avLst/>
          </a:prstGeom>
          <a:noFill/>
        </p:spPr>
        <p:txBody>
          <a:bodyPr wrap="square" rtlCol="0">
            <a:spAutoFit/>
          </a:bodyPr>
          <a:lstStyle/>
          <a:p>
            <a:r>
              <a:rPr lang="ja-JP" altLang="en-US" sz="1200" dirty="0"/>
              <a:t>・</a:t>
            </a:r>
            <a:r>
              <a:rPr lang="ja-JP" altLang="en-US" sz="1200" dirty="0" smtClean="0"/>
              <a:t>問題文、音声の管理</a:t>
            </a:r>
            <a:endParaRPr lang="en-US" altLang="ja-JP" sz="1200" dirty="0" smtClean="0"/>
          </a:p>
          <a:p>
            <a:r>
              <a:rPr lang="ja-JP" altLang="en-US" sz="1200" dirty="0" smtClean="0"/>
              <a:t>・学習者の管理</a:t>
            </a:r>
            <a:endParaRPr lang="en-US" altLang="ja-JP" sz="1200" dirty="0" smtClean="0"/>
          </a:p>
          <a:p>
            <a:r>
              <a:rPr lang="ja-JP" altLang="en-US" sz="1200" dirty="0" smtClean="0"/>
              <a:t>・学習</a:t>
            </a:r>
            <a:r>
              <a:rPr lang="ja-JP" altLang="en-US" sz="1200" dirty="0"/>
              <a:t>履歴</a:t>
            </a:r>
            <a:r>
              <a:rPr lang="ja-JP" altLang="en-US" sz="1200" dirty="0" smtClean="0"/>
              <a:t>の管理</a:t>
            </a:r>
            <a:endParaRPr lang="en-US" altLang="ja-JP" sz="1200" dirty="0" smtClean="0"/>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67" y="4949328"/>
            <a:ext cx="796852" cy="796852"/>
          </a:xfrm>
          <a:prstGeom prst="rect">
            <a:avLst/>
          </a:prstGeom>
        </p:spPr>
      </p:pic>
      <p:sp>
        <p:nvSpPr>
          <p:cNvPr id="60" name="テキスト ボックス 59"/>
          <p:cNvSpPr txBox="1"/>
          <p:nvPr/>
        </p:nvSpPr>
        <p:spPr>
          <a:xfrm>
            <a:off x="3851125" y="4539911"/>
            <a:ext cx="2454952" cy="369332"/>
          </a:xfrm>
          <a:prstGeom prst="rect">
            <a:avLst/>
          </a:prstGeom>
          <a:noFill/>
        </p:spPr>
        <p:txBody>
          <a:bodyPr wrap="square" rtlCol="0">
            <a:spAutoFit/>
          </a:bodyPr>
          <a:lstStyle/>
          <a:p>
            <a:r>
              <a:rPr lang="ja-JP" altLang="en-US" b="1" dirty="0" smtClean="0"/>
              <a:t>管理機能（</a:t>
            </a:r>
            <a:r>
              <a:rPr lang="en-US" altLang="ja-JP" b="1" dirty="0" smtClean="0"/>
              <a:t>LMS</a:t>
            </a:r>
            <a:r>
              <a:rPr lang="ja-JP" altLang="en-US" b="1" dirty="0" smtClean="0"/>
              <a:t>）</a:t>
            </a:r>
            <a:endParaRPr lang="ja-JP" altLang="en-US" b="1" dirty="0"/>
          </a:p>
        </p:txBody>
      </p:sp>
      <p:sp>
        <p:nvSpPr>
          <p:cNvPr id="61" name="直方体 60"/>
          <p:cNvSpPr/>
          <p:nvPr/>
        </p:nvSpPr>
        <p:spPr>
          <a:xfrm>
            <a:off x="4042137" y="3265854"/>
            <a:ext cx="921776" cy="529102"/>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3" name="テキスト ボックス 62"/>
          <p:cNvSpPr txBox="1"/>
          <p:nvPr/>
        </p:nvSpPr>
        <p:spPr>
          <a:xfrm>
            <a:off x="3486186" y="2888049"/>
            <a:ext cx="2099928" cy="369332"/>
          </a:xfrm>
          <a:prstGeom prst="rect">
            <a:avLst/>
          </a:prstGeom>
          <a:noFill/>
        </p:spPr>
        <p:txBody>
          <a:bodyPr wrap="square" rtlCol="0">
            <a:spAutoFit/>
          </a:bodyPr>
          <a:lstStyle/>
          <a:p>
            <a:r>
              <a:rPr lang="ja-JP" altLang="en-US" b="1" dirty="0" smtClean="0"/>
              <a:t>学習</a:t>
            </a:r>
            <a:r>
              <a:rPr lang="ja-JP" altLang="en-US" b="1" dirty="0"/>
              <a:t>履歴</a:t>
            </a:r>
            <a:r>
              <a:rPr lang="ja-JP" altLang="en-US" b="1" dirty="0" smtClean="0"/>
              <a:t>集計機能</a:t>
            </a:r>
            <a:endParaRPr lang="en-US" altLang="ja-JP" b="1" dirty="0"/>
          </a:p>
        </p:txBody>
      </p:sp>
      <p:sp>
        <p:nvSpPr>
          <p:cNvPr id="64" name="左右矢印 63"/>
          <p:cNvSpPr/>
          <p:nvPr/>
        </p:nvSpPr>
        <p:spPr>
          <a:xfrm rot="20526364">
            <a:off x="5448483" y="4603175"/>
            <a:ext cx="1812660" cy="1900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425" y="2237295"/>
            <a:ext cx="667363" cy="667363"/>
          </a:xfrm>
          <a:prstGeom prst="rect">
            <a:avLst/>
          </a:prstGeom>
        </p:spPr>
      </p:pic>
      <p:sp>
        <p:nvSpPr>
          <p:cNvPr id="66" name="下矢印 65"/>
          <p:cNvSpPr/>
          <p:nvPr/>
        </p:nvSpPr>
        <p:spPr>
          <a:xfrm rot="5400000">
            <a:off x="2954304" y="1926293"/>
            <a:ext cx="197380" cy="866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299979" y="2493515"/>
            <a:ext cx="1574721" cy="461665"/>
          </a:xfrm>
          <a:prstGeom prst="rect">
            <a:avLst/>
          </a:prstGeom>
          <a:noFill/>
        </p:spPr>
        <p:txBody>
          <a:bodyPr wrap="square" rtlCol="0">
            <a:spAutoFit/>
          </a:bodyPr>
          <a:lstStyle/>
          <a:p>
            <a:r>
              <a:rPr kumimoji="1" lang="ja-JP" altLang="en-US" sz="1200" dirty="0" smtClean="0"/>
              <a:t>②穴埋め問題の提示</a:t>
            </a:r>
            <a:endParaRPr kumimoji="1" lang="en-US" altLang="ja-JP" sz="1200" dirty="0" smtClean="0"/>
          </a:p>
          <a:p>
            <a:r>
              <a:rPr kumimoji="1" lang="ja-JP" altLang="en-US" sz="1200" dirty="0" smtClean="0"/>
              <a:t>音声の再生</a:t>
            </a:r>
            <a:endParaRPr kumimoji="1" lang="ja-JP" altLang="en-US" sz="1200" dirty="0"/>
          </a:p>
        </p:txBody>
      </p:sp>
      <p:sp>
        <p:nvSpPr>
          <p:cNvPr id="68" name="下矢印 67"/>
          <p:cNvSpPr/>
          <p:nvPr/>
        </p:nvSpPr>
        <p:spPr>
          <a:xfrm rot="16200000">
            <a:off x="2900417" y="3024371"/>
            <a:ext cx="264550" cy="862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2410272" y="3656072"/>
            <a:ext cx="1757429" cy="276999"/>
          </a:xfrm>
          <a:prstGeom prst="rect">
            <a:avLst/>
          </a:prstGeom>
          <a:noFill/>
        </p:spPr>
        <p:txBody>
          <a:bodyPr wrap="square" rtlCol="0">
            <a:spAutoFit/>
          </a:bodyPr>
          <a:lstStyle/>
          <a:p>
            <a:r>
              <a:rPr lang="ja-JP" altLang="en-US" sz="1200" dirty="0" smtClean="0"/>
              <a:t>③解答の送信</a:t>
            </a:r>
            <a:endParaRPr kumimoji="1" lang="ja-JP" altLang="en-US" sz="1200" dirty="0"/>
          </a:p>
        </p:txBody>
      </p:sp>
      <p:sp>
        <p:nvSpPr>
          <p:cNvPr id="70" name="下矢印 69"/>
          <p:cNvSpPr/>
          <p:nvPr/>
        </p:nvSpPr>
        <p:spPr>
          <a:xfrm rot="16200000">
            <a:off x="3040380" y="5109251"/>
            <a:ext cx="243749" cy="984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259201" y="5837450"/>
            <a:ext cx="1757429" cy="276999"/>
          </a:xfrm>
          <a:prstGeom prst="rect">
            <a:avLst/>
          </a:prstGeom>
          <a:noFill/>
        </p:spPr>
        <p:txBody>
          <a:bodyPr wrap="square" rtlCol="0">
            <a:spAutoFit/>
          </a:bodyPr>
          <a:lstStyle/>
          <a:p>
            <a:r>
              <a:rPr kumimoji="1" lang="ja-JP" altLang="en-US" sz="1200" dirty="0" smtClean="0"/>
              <a:t>問題、音声の登録</a:t>
            </a:r>
            <a:endParaRPr kumimoji="1" lang="en-US" altLang="ja-JP" sz="1200" dirty="0" smtClean="0"/>
          </a:p>
        </p:txBody>
      </p:sp>
      <p:sp>
        <p:nvSpPr>
          <p:cNvPr id="73" name="下矢印 72"/>
          <p:cNvSpPr/>
          <p:nvPr/>
        </p:nvSpPr>
        <p:spPr>
          <a:xfrm rot="5400000">
            <a:off x="3030748" y="4724073"/>
            <a:ext cx="243749" cy="10036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2322242" y="4664431"/>
            <a:ext cx="1827150" cy="461665"/>
          </a:xfrm>
          <a:prstGeom prst="rect">
            <a:avLst/>
          </a:prstGeom>
          <a:noFill/>
        </p:spPr>
        <p:txBody>
          <a:bodyPr wrap="square" rtlCol="0">
            <a:spAutoFit/>
          </a:bodyPr>
          <a:lstStyle/>
          <a:p>
            <a:r>
              <a:rPr lang="ja-JP" altLang="en-US" sz="1200" dirty="0" smtClean="0"/>
              <a:t>学習</a:t>
            </a:r>
            <a:r>
              <a:rPr lang="ja-JP" altLang="en-US" sz="1200" dirty="0"/>
              <a:t>履歴</a:t>
            </a:r>
            <a:r>
              <a:rPr lang="ja-JP" altLang="en-US" sz="1200" dirty="0" smtClean="0"/>
              <a:t>、　　</a:t>
            </a:r>
            <a:endParaRPr lang="en-US" altLang="ja-JP" sz="1200" dirty="0" smtClean="0"/>
          </a:p>
          <a:p>
            <a:r>
              <a:rPr kumimoji="1" lang="ja-JP" altLang="en-US" sz="1200" dirty="0" smtClean="0"/>
              <a:t>学習者データの取得</a:t>
            </a:r>
            <a:endParaRPr kumimoji="1" lang="en-US" altLang="ja-JP" sz="1200" dirty="0" smtClean="0"/>
          </a:p>
        </p:txBody>
      </p:sp>
      <p:sp>
        <p:nvSpPr>
          <p:cNvPr id="44" name="直方体 43"/>
          <p:cNvSpPr/>
          <p:nvPr/>
        </p:nvSpPr>
        <p:spPr>
          <a:xfrm>
            <a:off x="7233513" y="2679058"/>
            <a:ext cx="1128655" cy="564876"/>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5" name="右矢印 44"/>
          <p:cNvSpPr/>
          <p:nvPr/>
        </p:nvSpPr>
        <p:spPr>
          <a:xfrm rot="11421663">
            <a:off x="5417151" y="2589754"/>
            <a:ext cx="1560694" cy="221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右矢印 45"/>
          <p:cNvSpPr/>
          <p:nvPr/>
        </p:nvSpPr>
        <p:spPr>
          <a:xfrm rot="16200000">
            <a:off x="7454414" y="3391211"/>
            <a:ext cx="516785" cy="266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2" name="図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953687"/>
            <a:ext cx="725203" cy="725203"/>
          </a:xfrm>
          <a:prstGeom prst="rect">
            <a:avLst/>
          </a:prstGeom>
        </p:spPr>
      </p:pic>
      <p:pic>
        <p:nvPicPr>
          <p:cNvPr id="53" name="図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208376"/>
            <a:ext cx="725203" cy="725203"/>
          </a:xfrm>
          <a:prstGeom prst="rect">
            <a:avLst/>
          </a:prstGeom>
        </p:spPr>
      </p:pic>
      <p:pic>
        <p:nvPicPr>
          <p:cNvPr id="54"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945" y="3039552"/>
            <a:ext cx="694715" cy="694715"/>
          </a:xfrm>
          <a:prstGeom prst="rect">
            <a:avLst/>
          </a:prstGeom>
        </p:spPr>
      </p:pic>
      <p:sp>
        <p:nvSpPr>
          <p:cNvPr id="56" name="テキスト ボックス 55"/>
          <p:cNvSpPr txBox="1"/>
          <p:nvPr/>
        </p:nvSpPr>
        <p:spPr>
          <a:xfrm>
            <a:off x="2179741" y="1419873"/>
            <a:ext cx="1746506" cy="276999"/>
          </a:xfrm>
          <a:prstGeom prst="rect">
            <a:avLst/>
          </a:prstGeom>
          <a:noFill/>
        </p:spPr>
        <p:txBody>
          <a:bodyPr wrap="square" rtlCol="0">
            <a:spAutoFit/>
          </a:bodyPr>
          <a:lstStyle/>
          <a:p>
            <a:r>
              <a:rPr lang="ja-JP" altLang="en-US" sz="1200" dirty="0" smtClean="0"/>
              <a:t>①地域発音英語の選択</a:t>
            </a:r>
            <a:endParaRPr kumimoji="1" lang="en-US" altLang="ja-JP" sz="1200" dirty="0" smtClean="0"/>
          </a:p>
        </p:txBody>
      </p:sp>
      <p:sp>
        <p:nvSpPr>
          <p:cNvPr id="57" name="テキスト ボックス 56"/>
          <p:cNvSpPr txBox="1"/>
          <p:nvPr/>
        </p:nvSpPr>
        <p:spPr>
          <a:xfrm>
            <a:off x="8027500" y="1381822"/>
            <a:ext cx="1061665" cy="738664"/>
          </a:xfrm>
          <a:prstGeom prst="rect">
            <a:avLst/>
          </a:prstGeom>
          <a:noFill/>
        </p:spPr>
        <p:txBody>
          <a:bodyPr wrap="square" rtlCol="0">
            <a:spAutoFit/>
          </a:bodyPr>
          <a:lstStyle/>
          <a:p>
            <a:r>
              <a:rPr lang="ja-JP" altLang="en-US" sz="1400" dirty="0" smtClean="0">
                <a:solidFill>
                  <a:schemeClr val="bg1"/>
                </a:solidFill>
              </a:rPr>
              <a:t>地域発音英語音声</a:t>
            </a:r>
            <a:r>
              <a:rPr lang="en-US" altLang="ja-JP" sz="1400" dirty="0" smtClean="0">
                <a:solidFill>
                  <a:schemeClr val="bg1"/>
                </a:solidFill>
              </a:rPr>
              <a:t>DB</a:t>
            </a:r>
            <a:endParaRPr lang="ja-JP" altLang="en-US" sz="1400" dirty="0">
              <a:solidFill>
                <a:schemeClr val="bg1"/>
              </a:solidFill>
            </a:endParaRPr>
          </a:p>
        </p:txBody>
      </p:sp>
      <p:sp>
        <p:nvSpPr>
          <p:cNvPr id="58" name="テキスト ボックス 57"/>
          <p:cNvSpPr txBox="1"/>
          <p:nvPr/>
        </p:nvSpPr>
        <p:spPr>
          <a:xfrm>
            <a:off x="7797841" y="3397200"/>
            <a:ext cx="1769628" cy="276999"/>
          </a:xfrm>
          <a:prstGeom prst="rect">
            <a:avLst/>
          </a:prstGeom>
          <a:noFill/>
        </p:spPr>
        <p:txBody>
          <a:bodyPr wrap="square" rtlCol="0">
            <a:spAutoFit/>
          </a:bodyPr>
          <a:lstStyle/>
          <a:p>
            <a:r>
              <a:rPr lang="ja-JP" altLang="en-US" sz="1200" dirty="0" smtClean="0"/>
              <a:t>⑤学習履歴の送信</a:t>
            </a:r>
            <a:endParaRPr kumimoji="1" lang="ja-JP" altLang="en-US" sz="1200" dirty="0"/>
          </a:p>
        </p:txBody>
      </p:sp>
      <p:sp>
        <p:nvSpPr>
          <p:cNvPr id="71" name="下矢印 70"/>
          <p:cNvSpPr/>
          <p:nvPr/>
        </p:nvSpPr>
        <p:spPr>
          <a:xfrm rot="16200000">
            <a:off x="5239960" y="393741"/>
            <a:ext cx="158636" cy="23397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0413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0755" y="1009106"/>
            <a:ext cx="6897330" cy="753753"/>
          </a:xfrm>
        </p:spPr>
        <p:txBody>
          <a:bodyPr>
            <a:noAutofit/>
          </a:bodyPr>
          <a:lstStyle/>
          <a:p>
            <a:r>
              <a:rPr lang="ja-JP" altLang="en-US" sz="4400" b="1" dirty="0" smtClean="0"/>
              <a:t>提案</a:t>
            </a:r>
            <a:r>
              <a:rPr lang="ja-JP" altLang="en-US" sz="4400" b="1" dirty="0"/>
              <a:t>方式</a:t>
            </a:r>
            <a:r>
              <a:rPr lang="ja-JP" altLang="en-US" sz="4400" b="1" dirty="0" smtClean="0"/>
              <a:t>による学習の対象</a:t>
            </a:r>
            <a:endParaRPr kumimoji="1" lang="ja-JP" altLang="en-US" sz="4400" b="1"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943207611"/>
              </p:ext>
            </p:extLst>
          </p:nvPr>
        </p:nvGraphicFramePr>
        <p:xfrm>
          <a:off x="1453899" y="2162869"/>
          <a:ext cx="6591985" cy="1329869"/>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513229">
                <a:tc>
                  <a:txBody>
                    <a:bodyPr/>
                    <a:lstStyle/>
                    <a:p>
                      <a:pPr algn="ctr"/>
                      <a:r>
                        <a:rPr kumimoji="1" lang="ja-JP" altLang="en-US" dirty="0" smtClean="0"/>
                        <a:t>遠隔</a:t>
                      </a:r>
                      <a:endParaRPr kumimoji="1" lang="ja-JP" altLang="en-US" dirty="0"/>
                    </a:p>
                  </a:txBody>
                  <a:tcPr/>
                </a:tc>
                <a:tc>
                  <a:txBody>
                    <a:bodyPr/>
                    <a:lstStyle/>
                    <a:p>
                      <a:pPr algn="ctr"/>
                      <a:r>
                        <a:rPr kumimoji="1" lang="ja-JP" altLang="en-US" dirty="0" smtClean="0"/>
                        <a:t>対面</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4" name="スライド番号プレースホルダー 3"/>
          <p:cNvSpPr>
            <a:spLocks noGrp="1"/>
          </p:cNvSpPr>
          <p:nvPr>
            <p:ph type="sldNum" sz="quarter" idx="12"/>
          </p:nvPr>
        </p:nvSpPr>
        <p:spPr>
          <a:xfrm>
            <a:off x="7296917" y="6449511"/>
            <a:ext cx="984019" cy="365125"/>
          </a:xfrm>
        </p:spPr>
        <p:txBody>
          <a:bodyPr/>
          <a:lstStyle/>
          <a:p>
            <a:fld id="{3247BCFE-0AD1-4244-A368-9A6E6A4172EB}" type="slidenum">
              <a:rPr lang="ja-JP" altLang="en-US" smtClean="0"/>
              <a:t>49</a:t>
            </a:fld>
            <a:endParaRPr lang="ja-JP" altLang="en-US" dirty="0"/>
          </a:p>
        </p:txBody>
      </p:sp>
      <p:graphicFrame>
        <p:nvGraphicFramePr>
          <p:cNvPr id="6" name="コンテンツ プレースホルダー 4"/>
          <p:cNvGraphicFramePr>
            <a:graphicFrameLocks/>
          </p:cNvGraphicFramePr>
          <p:nvPr>
            <p:extLst>
              <p:ext uri="{D42A27DB-BD31-4B8C-83A1-F6EECF244321}">
                <p14:modId xmlns:p14="http://schemas.microsoft.com/office/powerpoint/2010/main" val="3482507047"/>
              </p:ext>
            </p:extLst>
          </p:nvPr>
        </p:nvGraphicFramePr>
        <p:xfrm>
          <a:off x="1453898" y="4198397"/>
          <a:ext cx="6591985" cy="1293178"/>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476538">
                <a:tc>
                  <a:txBody>
                    <a:bodyPr/>
                    <a:lstStyle/>
                    <a:p>
                      <a:pPr algn="ctr"/>
                      <a:r>
                        <a:rPr kumimoji="1" lang="ja-JP" altLang="en-US" dirty="0" smtClean="0"/>
                        <a:t>一人</a:t>
                      </a:r>
                      <a:endParaRPr kumimoji="1" lang="ja-JP" altLang="en-US" dirty="0"/>
                    </a:p>
                  </a:txBody>
                  <a:tcPr/>
                </a:tc>
                <a:tc>
                  <a:txBody>
                    <a:bodyPr/>
                    <a:lstStyle/>
                    <a:p>
                      <a:pPr algn="ctr"/>
                      <a:r>
                        <a:rPr kumimoji="1" lang="ja-JP" altLang="en-US" dirty="0" smtClean="0"/>
                        <a:t>複数人</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7" name="テキスト ボックス 6"/>
          <p:cNvSpPr txBox="1"/>
          <p:nvPr/>
        </p:nvSpPr>
        <p:spPr>
          <a:xfrm>
            <a:off x="1507047" y="5791014"/>
            <a:ext cx="6589200" cy="369332"/>
          </a:xfrm>
          <a:prstGeom prst="rect">
            <a:avLst/>
          </a:prstGeom>
          <a:noFill/>
        </p:spPr>
        <p:txBody>
          <a:bodyPr wrap="square" rtlCol="0">
            <a:spAutoFit/>
          </a:bodyPr>
          <a:lstStyle/>
          <a:p>
            <a:r>
              <a:rPr lang="ja-JP" altLang="en-US" dirty="0" smtClean="0"/>
              <a:t>対面の</a:t>
            </a:r>
            <a:r>
              <a:rPr lang="ja-JP" altLang="en-US" dirty="0"/>
              <a:t>複</a:t>
            </a:r>
            <a:r>
              <a:rPr lang="ja-JP" altLang="en-US" dirty="0" smtClean="0"/>
              <a:t>数</a:t>
            </a:r>
            <a:r>
              <a:rPr lang="ja-JP" altLang="en-US" dirty="0"/>
              <a:t>人</a:t>
            </a:r>
            <a:r>
              <a:rPr lang="ja-JP" altLang="en-US" dirty="0" smtClean="0"/>
              <a:t>で行う学習を想定．</a:t>
            </a:r>
            <a:endParaRPr lang="en-US" altLang="ja-JP" dirty="0" smtClean="0"/>
          </a:p>
        </p:txBody>
      </p:sp>
      <p:sp>
        <p:nvSpPr>
          <p:cNvPr id="3" name="テキスト ボックス 2"/>
          <p:cNvSpPr txBox="1"/>
          <p:nvPr/>
        </p:nvSpPr>
        <p:spPr>
          <a:xfrm>
            <a:off x="1350123" y="1839705"/>
            <a:ext cx="3716306" cy="369332"/>
          </a:xfrm>
          <a:prstGeom prst="rect">
            <a:avLst/>
          </a:prstGeom>
          <a:noFill/>
        </p:spPr>
        <p:txBody>
          <a:bodyPr wrap="square" rtlCol="0">
            <a:spAutoFit/>
          </a:bodyPr>
          <a:lstStyle/>
          <a:p>
            <a:r>
              <a:rPr lang="ja-JP" altLang="en-US" dirty="0" smtClean="0"/>
              <a:t>提案</a:t>
            </a:r>
            <a:r>
              <a:rPr lang="ja-JP" altLang="en-US" dirty="0"/>
              <a:t>方式</a:t>
            </a:r>
            <a:r>
              <a:rPr lang="ja-JP" altLang="en-US" dirty="0" smtClean="0"/>
              <a:t>による学習の</a:t>
            </a:r>
            <a:r>
              <a:rPr kumimoji="1" lang="ja-JP" altLang="en-US" dirty="0" smtClean="0"/>
              <a:t>利用方法</a:t>
            </a:r>
            <a:endParaRPr kumimoji="1" lang="ja-JP" altLang="en-US" dirty="0"/>
          </a:p>
        </p:txBody>
      </p:sp>
      <p:sp>
        <p:nvSpPr>
          <p:cNvPr id="8" name="テキスト ボックス 7"/>
          <p:cNvSpPr txBox="1"/>
          <p:nvPr/>
        </p:nvSpPr>
        <p:spPr>
          <a:xfrm>
            <a:off x="1350123" y="3892748"/>
            <a:ext cx="3451524" cy="369332"/>
          </a:xfrm>
          <a:prstGeom prst="rect">
            <a:avLst/>
          </a:prstGeom>
          <a:noFill/>
        </p:spPr>
        <p:txBody>
          <a:bodyPr wrap="square" rtlCol="0">
            <a:spAutoFit/>
          </a:bodyPr>
          <a:lstStyle/>
          <a:p>
            <a:r>
              <a:rPr lang="ja-JP" altLang="en-US" dirty="0" smtClean="0"/>
              <a:t>提案方式の学習</a:t>
            </a:r>
            <a:r>
              <a:rPr lang="ja-JP" altLang="en-US" dirty="0"/>
              <a:t>方法</a:t>
            </a:r>
            <a:endParaRPr kumimoji="1" lang="ja-JP" altLang="en-US" dirty="0"/>
          </a:p>
        </p:txBody>
      </p:sp>
    </p:spTree>
    <p:extLst>
      <p:ext uri="{BB962C8B-B14F-4D97-AF65-F5344CB8AC3E}">
        <p14:creationId xmlns:p14="http://schemas.microsoft.com/office/powerpoint/2010/main" val="2629341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0731" y="895890"/>
            <a:ext cx="8287163" cy="814797"/>
          </a:xfrm>
        </p:spPr>
        <p:txBody>
          <a:bodyPr>
            <a:normAutofit fontScale="90000"/>
          </a:bodyPr>
          <a:lstStyle/>
          <a:p>
            <a:r>
              <a:rPr kumimoji="1" lang="ja-JP" altLang="en-US" sz="4400" b="1" dirty="0" smtClean="0"/>
              <a:t>現状の英語リスニング学習の問題点</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F96D2D1-11E0-4FFA-BB69-88E9829AAB0D}" type="slidenum">
              <a:rPr lang="ja-JP" altLang="en-US" smtClean="0"/>
              <a:t>5</a:t>
            </a:fld>
            <a:endParaRPr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77838" y="2277455"/>
            <a:ext cx="743445" cy="743445"/>
          </a:xfrm>
          <a:prstGeom prst="rect">
            <a:avLst/>
          </a:prstGeom>
        </p:spPr>
      </p:pic>
      <p:sp>
        <p:nvSpPr>
          <p:cNvPr id="6" name="テキスト ボックス 5"/>
          <p:cNvSpPr txBox="1"/>
          <p:nvPr/>
        </p:nvSpPr>
        <p:spPr>
          <a:xfrm>
            <a:off x="3807401" y="3054011"/>
            <a:ext cx="1890800" cy="584775"/>
          </a:xfrm>
          <a:prstGeom prst="rect">
            <a:avLst/>
          </a:prstGeom>
          <a:noFill/>
        </p:spPr>
        <p:txBody>
          <a:bodyPr wrap="square" rtlCol="0">
            <a:spAutoFit/>
          </a:bodyPr>
          <a:lstStyle/>
          <a:p>
            <a:r>
              <a:rPr kumimoji="1" lang="ja-JP" altLang="en-US" sz="1600" dirty="0" smtClean="0"/>
              <a:t>英語リスニングに　　　苦手意識がある人</a:t>
            </a:r>
            <a:endParaRPr kumimoji="1" lang="ja-JP" altLang="en-US" sz="1600" dirty="0"/>
          </a:p>
        </p:txBody>
      </p:sp>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3014" r="2321"/>
          <a:stretch/>
        </p:blipFill>
        <p:spPr>
          <a:xfrm>
            <a:off x="1227579" y="2567809"/>
            <a:ext cx="848491" cy="819949"/>
          </a:xfrm>
          <a:prstGeom prst="rect">
            <a:avLst/>
          </a:prstGeom>
        </p:spPr>
      </p:pic>
      <p:sp>
        <p:nvSpPr>
          <p:cNvPr id="16" name="テキスト ボックス 15"/>
          <p:cNvSpPr txBox="1"/>
          <p:nvPr/>
        </p:nvSpPr>
        <p:spPr>
          <a:xfrm>
            <a:off x="560731" y="1966669"/>
            <a:ext cx="2500521" cy="584775"/>
          </a:xfrm>
          <a:prstGeom prst="rect">
            <a:avLst/>
          </a:prstGeom>
          <a:noFill/>
        </p:spPr>
        <p:txBody>
          <a:bodyPr wrap="square" rtlCol="0">
            <a:spAutoFit/>
          </a:bodyPr>
          <a:lstStyle/>
          <a:p>
            <a:r>
              <a:rPr kumimoji="1" lang="ja-JP" altLang="en-US" sz="1600" dirty="0" smtClean="0"/>
              <a:t>学習者の聞き取りやすさを考慮しない音声</a:t>
            </a:r>
            <a:endParaRPr kumimoji="1" lang="ja-JP" altLang="en-US" sz="1600" dirty="0"/>
          </a:p>
        </p:txBody>
      </p:sp>
      <p:sp>
        <p:nvSpPr>
          <p:cNvPr id="20" name="円形吹き出し 19"/>
          <p:cNvSpPr/>
          <p:nvPr/>
        </p:nvSpPr>
        <p:spPr>
          <a:xfrm>
            <a:off x="5022266" y="1889845"/>
            <a:ext cx="2503013" cy="551787"/>
          </a:xfrm>
          <a:prstGeom prst="wedgeEllipseCallout">
            <a:avLst>
              <a:gd name="adj1" fmla="val -51170"/>
              <a:gd name="adj2" fmla="val 440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聞き取れない</a:t>
            </a:r>
            <a:r>
              <a:rPr lang="ja-JP" altLang="en-US" sz="1600" dirty="0" err="1" smtClean="0">
                <a:solidFill>
                  <a:schemeClr val="tx1"/>
                </a:solidFill>
              </a:rPr>
              <a:t>、、</a:t>
            </a:r>
            <a:endParaRPr kumimoji="1" lang="ja-JP" altLang="en-US" sz="1600" dirty="0">
              <a:solidFill>
                <a:schemeClr val="tx1"/>
              </a:solidFill>
            </a:endParaRPr>
          </a:p>
        </p:txBody>
      </p:sp>
      <p:sp>
        <p:nvSpPr>
          <p:cNvPr id="7" name="テキスト ボックス 6"/>
          <p:cNvSpPr txBox="1"/>
          <p:nvPr/>
        </p:nvSpPr>
        <p:spPr>
          <a:xfrm>
            <a:off x="3128491" y="6047697"/>
            <a:ext cx="3585584" cy="276999"/>
          </a:xfrm>
          <a:prstGeom prst="rect">
            <a:avLst/>
          </a:prstGeom>
          <a:noFill/>
        </p:spPr>
        <p:txBody>
          <a:bodyPr wrap="square" rtlCol="0">
            <a:spAutoFit/>
          </a:bodyPr>
          <a:lstStyle/>
          <a:p>
            <a:r>
              <a:rPr kumimoji="1" lang="en-US" altLang="ja-JP" sz="1200" dirty="0" smtClean="0"/>
              <a:t>Figure1 </a:t>
            </a:r>
            <a:r>
              <a:rPr kumimoji="1" lang="ja-JP" altLang="en-US" sz="1200" dirty="0" smtClean="0"/>
              <a:t>　英語リスニング学習の問題点</a:t>
            </a:r>
            <a:endParaRPr kumimoji="1" lang="ja-JP" altLang="en-US" sz="1200" dirty="0"/>
          </a:p>
        </p:txBody>
      </p:sp>
      <p:sp>
        <p:nvSpPr>
          <p:cNvPr id="21" name="テキスト ボックス 20"/>
          <p:cNvSpPr txBox="1"/>
          <p:nvPr/>
        </p:nvSpPr>
        <p:spPr>
          <a:xfrm>
            <a:off x="2167491" y="2819367"/>
            <a:ext cx="702591"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12" name="下矢印 11"/>
          <p:cNvSpPr/>
          <p:nvPr/>
        </p:nvSpPr>
        <p:spPr>
          <a:xfrm>
            <a:off x="4285686" y="3635597"/>
            <a:ext cx="426311" cy="34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719929" y="4056984"/>
            <a:ext cx="3989857" cy="584775"/>
          </a:xfrm>
          <a:prstGeom prst="rect">
            <a:avLst/>
          </a:prstGeom>
          <a:noFill/>
        </p:spPr>
        <p:txBody>
          <a:bodyPr wrap="square" rtlCol="0">
            <a:spAutoFit/>
          </a:bodyPr>
          <a:lstStyle/>
          <a:p>
            <a:r>
              <a:rPr kumimoji="1" lang="en-US" altLang="ja-JP" sz="1400" dirty="0" smtClean="0"/>
              <a:t>*</a:t>
            </a:r>
            <a:r>
              <a:rPr kumimoji="1" lang="ja-JP" altLang="en-US" sz="1600" dirty="0" smtClean="0"/>
              <a:t>学習意識の低下</a:t>
            </a:r>
            <a:endParaRPr kumimoji="1" lang="en-US" altLang="ja-JP" sz="1600" dirty="0" smtClean="0"/>
          </a:p>
          <a:p>
            <a:r>
              <a:rPr lang="ja-JP" altLang="en-US" sz="1600" dirty="0" smtClean="0"/>
              <a:t>→苦手意識の</a:t>
            </a:r>
            <a:r>
              <a:rPr lang="ja-JP" altLang="en-US" sz="1600" dirty="0"/>
              <a:t>発生</a:t>
            </a:r>
            <a:r>
              <a:rPr lang="ja-JP" altLang="en-US" sz="1600" dirty="0" smtClean="0"/>
              <a:t>や学習意欲の低下</a:t>
            </a:r>
            <a:endParaRPr lang="en-US" altLang="ja-JP" sz="1600" dirty="0" smtClean="0"/>
          </a:p>
        </p:txBody>
      </p:sp>
      <p:sp>
        <p:nvSpPr>
          <p:cNvPr id="13" name="左矢印 12"/>
          <p:cNvSpPr/>
          <p:nvPr/>
        </p:nvSpPr>
        <p:spPr>
          <a:xfrm rot="10800000">
            <a:off x="2961504" y="2724701"/>
            <a:ext cx="611660" cy="2622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3267333" y="4027440"/>
            <a:ext cx="245259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学習意識の低下＊</a:t>
            </a:r>
            <a:endParaRPr kumimoji="1" lang="ja-JP" altLang="en-US" sz="2000" b="1" dirty="0">
              <a:solidFill>
                <a:srgbClr val="FF0000"/>
              </a:solidFill>
            </a:endParaRPr>
          </a:p>
        </p:txBody>
      </p:sp>
      <p:sp>
        <p:nvSpPr>
          <p:cNvPr id="31" name="テキスト ボックス 30"/>
          <p:cNvSpPr txBox="1"/>
          <p:nvPr/>
        </p:nvSpPr>
        <p:spPr>
          <a:xfrm>
            <a:off x="5698201" y="5440744"/>
            <a:ext cx="2412545"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低下</a:t>
            </a:r>
            <a:endParaRPr kumimoji="1" lang="ja-JP" altLang="en-US" sz="2000" b="1" dirty="0">
              <a:solidFill>
                <a:srgbClr val="FF0000"/>
              </a:solidFill>
            </a:endParaRPr>
          </a:p>
        </p:txBody>
      </p:sp>
      <p:sp>
        <p:nvSpPr>
          <p:cNvPr id="32" name="テキスト ボックス 31"/>
          <p:cNvSpPr txBox="1"/>
          <p:nvPr/>
        </p:nvSpPr>
        <p:spPr>
          <a:xfrm>
            <a:off x="560731" y="5421842"/>
            <a:ext cx="2964978"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の低下</a:t>
            </a:r>
            <a:endParaRPr kumimoji="1" lang="ja-JP" altLang="en-US" sz="2000" b="1" dirty="0">
              <a:solidFill>
                <a:srgbClr val="FF0000"/>
              </a:solidFill>
            </a:endParaRPr>
          </a:p>
        </p:txBody>
      </p:sp>
      <p:sp>
        <p:nvSpPr>
          <p:cNvPr id="3" name="左カーブ矢印 2"/>
          <p:cNvSpPr/>
          <p:nvPr/>
        </p:nvSpPr>
        <p:spPr>
          <a:xfrm>
            <a:off x="4608859" y="4711625"/>
            <a:ext cx="351916" cy="618843"/>
          </a:xfrm>
          <a:prstGeom prst="curvedLeftArrow">
            <a:avLst>
              <a:gd name="adj1" fmla="val 19150"/>
              <a:gd name="adj2" fmla="val 50000"/>
              <a:gd name="adj3" fmla="val 53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左カーブ矢印 21"/>
          <p:cNvSpPr/>
          <p:nvPr/>
        </p:nvSpPr>
        <p:spPr>
          <a:xfrm rot="10800000">
            <a:off x="4112562" y="4648149"/>
            <a:ext cx="353420" cy="626430"/>
          </a:xfrm>
          <a:prstGeom prst="curvedLeftArrow">
            <a:avLst>
              <a:gd name="adj1" fmla="val 25000"/>
              <a:gd name="adj2" fmla="val 50000"/>
              <a:gd name="adj3" fmla="val 4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p:cNvSpPr txBox="1"/>
          <p:nvPr/>
        </p:nvSpPr>
        <p:spPr>
          <a:xfrm>
            <a:off x="3772537" y="5352645"/>
            <a:ext cx="1672643" cy="369332"/>
          </a:xfrm>
          <a:prstGeom prst="rect">
            <a:avLst/>
          </a:prstGeom>
          <a:noFill/>
        </p:spPr>
        <p:txBody>
          <a:bodyPr wrap="square" rtlCol="0">
            <a:spAutoFit/>
          </a:bodyPr>
          <a:lstStyle/>
          <a:p>
            <a:r>
              <a:rPr lang="ja-JP" altLang="en-US" dirty="0">
                <a:solidFill>
                  <a:schemeClr val="accent1">
                    <a:lumMod val="75000"/>
                  </a:schemeClr>
                </a:solidFill>
              </a:rPr>
              <a:t>負のサイクル</a:t>
            </a:r>
            <a:endParaRPr kumimoji="1" lang="ja-JP" altLang="en-US" dirty="0">
              <a:solidFill>
                <a:schemeClr val="accent1">
                  <a:lumMod val="75000"/>
                </a:schemeClr>
              </a:solidFill>
            </a:endParaRPr>
          </a:p>
        </p:txBody>
      </p:sp>
    </p:spTree>
    <p:extLst>
      <p:ext uri="{BB962C8B-B14F-4D97-AF65-F5344CB8AC3E}">
        <p14:creationId xmlns:p14="http://schemas.microsoft.com/office/powerpoint/2010/main" val="27772451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977" y="3123671"/>
            <a:ext cx="741598" cy="741598"/>
          </a:xfrm>
          <a:prstGeom prst="rect">
            <a:avLst/>
          </a:prstGeom>
        </p:spPr>
      </p:pic>
      <p:sp>
        <p:nvSpPr>
          <p:cNvPr id="6" name="テキスト ボックス 5"/>
          <p:cNvSpPr txBox="1"/>
          <p:nvPr/>
        </p:nvSpPr>
        <p:spPr>
          <a:xfrm>
            <a:off x="2058776" y="3851149"/>
            <a:ext cx="2069062" cy="523220"/>
          </a:xfrm>
          <a:prstGeom prst="rect">
            <a:avLst/>
          </a:prstGeom>
          <a:noFill/>
        </p:spPr>
        <p:txBody>
          <a:bodyPr wrap="square" rtlCol="0">
            <a:spAutoFit/>
          </a:bodyPr>
          <a:lstStyle/>
          <a:p>
            <a:r>
              <a:rPr lang="en-US" altLang="ja-JP" sz="1400" dirty="0"/>
              <a:t>People who are not good at English listening</a:t>
            </a:r>
            <a:endParaRPr kumimoji="1" lang="ja-JP" altLang="en-US" sz="1400" dirty="0"/>
          </a:p>
        </p:txBody>
      </p:sp>
      <p:sp>
        <p:nvSpPr>
          <p:cNvPr id="7" name="テキスト ボックス 6"/>
          <p:cNvSpPr txBox="1"/>
          <p:nvPr/>
        </p:nvSpPr>
        <p:spPr>
          <a:xfrm>
            <a:off x="6110489" y="4497821"/>
            <a:ext cx="1217674" cy="461665"/>
          </a:xfrm>
          <a:prstGeom prst="rect">
            <a:avLst/>
          </a:prstGeom>
          <a:noFill/>
        </p:spPr>
        <p:txBody>
          <a:bodyPr wrap="square" rtlCol="0">
            <a:spAutoFit/>
          </a:bodyPr>
          <a:lstStyle/>
          <a:p>
            <a:r>
              <a:rPr kumimoji="1" lang="ja-JP" altLang="en-US" sz="2400" dirty="0" smtClean="0"/>
              <a:t>♪♪</a:t>
            </a:r>
            <a:endParaRPr kumimoji="1" lang="ja-JP" altLang="en-US" sz="2400" dirty="0"/>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3061" r="2899"/>
          <a:stretch/>
        </p:blipFill>
        <p:spPr>
          <a:xfrm>
            <a:off x="2594122" y="5101847"/>
            <a:ext cx="661308" cy="703228"/>
          </a:xfrm>
          <a:prstGeom prst="rect">
            <a:avLst/>
          </a:prstGeom>
        </p:spPr>
      </p:pic>
      <p:sp>
        <p:nvSpPr>
          <p:cNvPr id="9" name="テキスト ボックス 8"/>
          <p:cNvSpPr txBox="1"/>
          <p:nvPr/>
        </p:nvSpPr>
        <p:spPr>
          <a:xfrm>
            <a:off x="2058776" y="5786699"/>
            <a:ext cx="2015664" cy="523220"/>
          </a:xfrm>
          <a:prstGeom prst="rect">
            <a:avLst/>
          </a:prstGeom>
          <a:noFill/>
        </p:spPr>
        <p:txBody>
          <a:bodyPr wrap="square" rtlCol="0">
            <a:spAutoFit/>
          </a:bodyPr>
          <a:lstStyle/>
          <a:p>
            <a:r>
              <a:rPr lang="en-US" altLang="ja-JP" sz="1400" dirty="0" err="1"/>
              <a:t>P</a:t>
            </a:r>
            <a:r>
              <a:rPr lang="en-US" altLang="ja-JP" sz="1400" dirty="0" err="1" smtClean="0"/>
              <a:t>eple</a:t>
            </a:r>
            <a:r>
              <a:rPr lang="en-US" altLang="ja-JP" sz="1400" dirty="0" smtClean="0"/>
              <a:t> </a:t>
            </a:r>
            <a:r>
              <a:rPr lang="en-US" altLang="ja-JP" sz="1400" dirty="0"/>
              <a:t>who are studying English listening</a:t>
            </a:r>
            <a:endParaRPr kumimoji="1" lang="ja-JP" altLang="en-US" sz="1400" dirty="0"/>
          </a:p>
        </p:txBody>
      </p:sp>
      <p:sp>
        <p:nvSpPr>
          <p:cNvPr id="10" name="テキスト ボックス 9"/>
          <p:cNvSpPr txBox="1"/>
          <p:nvPr/>
        </p:nvSpPr>
        <p:spPr>
          <a:xfrm>
            <a:off x="6782457" y="5303895"/>
            <a:ext cx="2295396" cy="307777"/>
          </a:xfrm>
          <a:prstGeom prst="rect">
            <a:avLst/>
          </a:prstGeom>
          <a:noFill/>
        </p:spPr>
        <p:txBody>
          <a:bodyPr wrap="square" rtlCol="0">
            <a:spAutoFit/>
          </a:bodyPr>
          <a:lstStyle/>
          <a:p>
            <a:pPr algn="ctr"/>
            <a:r>
              <a:rPr lang="en-US" altLang="ja-JP" sz="1400" dirty="0" smtClean="0"/>
              <a:t>Local pronunciation </a:t>
            </a:r>
            <a:r>
              <a:rPr lang="en-US" altLang="ja-JP" sz="1400" dirty="0"/>
              <a:t>E</a:t>
            </a:r>
            <a:r>
              <a:rPr lang="en-US" altLang="ja-JP" sz="1400" dirty="0" smtClean="0"/>
              <a:t>nglish</a:t>
            </a:r>
            <a:endParaRPr kumimoji="1" lang="ja-JP" altLang="en-US" sz="1400" dirty="0"/>
          </a:p>
        </p:txBody>
      </p:sp>
      <p:sp>
        <p:nvSpPr>
          <p:cNvPr id="11" name="円形吹き出し 10"/>
          <p:cNvSpPr/>
          <p:nvPr/>
        </p:nvSpPr>
        <p:spPr>
          <a:xfrm>
            <a:off x="555864" y="3263599"/>
            <a:ext cx="1797836" cy="643037"/>
          </a:xfrm>
          <a:prstGeom prst="wedgeEllipseCallout">
            <a:avLst>
              <a:gd name="adj1" fmla="val 56216"/>
              <a:gd name="adj2" fmla="val -73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457" y="4150160"/>
            <a:ext cx="979192" cy="1014886"/>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168" y="4086464"/>
            <a:ext cx="1085901" cy="1142277"/>
          </a:xfrm>
          <a:prstGeom prst="rect">
            <a:avLst/>
          </a:prstGeom>
        </p:spPr>
      </p:pic>
      <p:sp>
        <p:nvSpPr>
          <p:cNvPr id="14" name="円形吹き出し 13"/>
          <p:cNvSpPr/>
          <p:nvPr/>
        </p:nvSpPr>
        <p:spPr>
          <a:xfrm>
            <a:off x="336884" y="5253349"/>
            <a:ext cx="1721892" cy="622360"/>
          </a:xfrm>
          <a:prstGeom prst="wedgeEllipseCallout">
            <a:avLst>
              <a:gd name="adj1" fmla="val 60397"/>
              <a:gd name="adj2" fmla="val -2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15" name="左矢印 14"/>
          <p:cNvSpPr/>
          <p:nvPr/>
        </p:nvSpPr>
        <p:spPr>
          <a:xfrm rot="997935">
            <a:off x="4084025" y="3950402"/>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p:cNvSpPr/>
          <p:nvPr/>
        </p:nvSpPr>
        <p:spPr>
          <a:xfrm rot="20900870">
            <a:off x="4043320" y="5185243"/>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365508" y="3410092"/>
            <a:ext cx="3303039" cy="338554"/>
          </a:xfrm>
          <a:prstGeom prst="rect">
            <a:avLst/>
          </a:prstGeom>
          <a:noFill/>
        </p:spPr>
        <p:txBody>
          <a:bodyPr wrap="square" rtlCol="0">
            <a:spAutoFit/>
          </a:bodyPr>
          <a:lstStyle/>
          <a:p>
            <a:r>
              <a:rPr lang="en-US" altLang="ja-JP" sz="1600" b="1" dirty="0"/>
              <a:t>Learning from easy-to-hear speech</a:t>
            </a:r>
            <a:endParaRPr kumimoji="1" lang="en-US" altLang="ja-JP" sz="1600" b="1" dirty="0" smtClean="0"/>
          </a:p>
        </p:txBody>
      </p:sp>
      <p:sp>
        <p:nvSpPr>
          <p:cNvPr id="18" name="テキスト ボックス 17"/>
          <p:cNvSpPr txBox="1"/>
          <p:nvPr/>
        </p:nvSpPr>
        <p:spPr>
          <a:xfrm>
            <a:off x="4023256" y="5786699"/>
            <a:ext cx="3496814" cy="338554"/>
          </a:xfrm>
          <a:prstGeom prst="rect">
            <a:avLst/>
          </a:prstGeom>
          <a:noFill/>
        </p:spPr>
        <p:txBody>
          <a:bodyPr wrap="square" rtlCol="0">
            <a:spAutoFit/>
          </a:bodyPr>
          <a:lstStyle/>
          <a:p>
            <a:r>
              <a:rPr lang="en-US" altLang="ja-JP" sz="1600" b="1" dirty="0"/>
              <a:t>Learning from difficulty to hear </a:t>
            </a:r>
            <a:r>
              <a:rPr lang="en-US" altLang="ja-JP" sz="1600" b="1" dirty="0" smtClean="0"/>
              <a:t>speech</a:t>
            </a:r>
            <a:endParaRPr lang="en-US" altLang="ja-JP" sz="1600" b="1" dirty="0"/>
          </a:p>
        </p:txBody>
      </p:sp>
      <p:sp>
        <p:nvSpPr>
          <p:cNvPr id="19" name="テキスト ボックス 18"/>
          <p:cNvSpPr txBox="1"/>
          <p:nvPr/>
        </p:nvSpPr>
        <p:spPr>
          <a:xfrm>
            <a:off x="1163647" y="2633615"/>
            <a:ext cx="3406536" cy="338554"/>
          </a:xfrm>
          <a:prstGeom prst="rect">
            <a:avLst/>
          </a:prstGeom>
          <a:noFill/>
          <a:ln>
            <a:solidFill>
              <a:schemeClr val="accent1"/>
            </a:solidFill>
          </a:ln>
        </p:spPr>
        <p:txBody>
          <a:bodyPr wrap="square" rtlCol="0">
            <a:spAutoFit/>
          </a:bodyPr>
          <a:lstStyle/>
          <a:p>
            <a:r>
              <a:rPr lang="en-US" altLang="ja-JP" sz="1600" b="1" dirty="0"/>
              <a:t>Improvement of weak consciousness</a:t>
            </a:r>
            <a:endParaRPr kumimoji="1" lang="ja-JP" altLang="en-US" sz="1600" b="1" dirty="0"/>
          </a:p>
        </p:txBody>
      </p:sp>
      <p:sp>
        <p:nvSpPr>
          <p:cNvPr id="20" name="テキスト ボックス 19"/>
          <p:cNvSpPr txBox="1"/>
          <p:nvPr/>
        </p:nvSpPr>
        <p:spPr>
          <a:xfrm>
            <a:off x="966794" y="4489479"/>
            <a:ext cx="3887102" cy="584775"/>
          </a:xfrm>
          <a:prstGeom prst="rect">
            <a:avLst/>
          </a:prstGeom>
          <a:noFill/>
          <a:ln>
            <a:solidFill>
              <a:schemeClr val="accent1"/>
            </a:solidFill>
          </a:ln>
        </p:spPr>
        <p:txBody>
          <a:bodyPr wrap="square" rtlCol="0">
            <a:spAutoFit/>
          </a:bodyPr>
          <a:lstStyle/>
          <a:p>
            <a:r>
              <a:rPr lang="en-US" altLang="ja-JP" sz="1600" b="1"/>
              <a:t>Acquisition of the ability to listen to English of characteristic pronunciation</a:t>
            </a:r>
            <a:endParaRPr lang="en-US" altLang="ja-JP" sz="1600" b="1" dirty="0" smtClean="0"/>
          </a:p>
        </p:txBody>
      </p:sp>
      <p:sp>
        <p:nvSpPr>
          <p:cNvPr id="21" name="正方形/長方形 20"/>
          <p:cNvSpPr/>
          <p:nvPr/>
        </p:nvSpPr>
        <p:spPr>
          <a:xfrm>
            <a:off x="948846" y="3231846"/>
            <a:ext cx="1212149" cy="646331"/>
          </a:xfrm>
          <a:prstGeom prst="rect">
            <a:avLst/>
          </a:prstGeom>
        </p:spPr>
        <p:txBody>
          <a:bodyPr wrap="square">
            <a:spAutoFit/>
          </a:bodyPr>
          <a:lstStyle/>
          <a:p>
            <a:r>
              <a:rPr lang="en-US" altLang="ja-JP" dirty="0"/>
              <a:t>I can hear! pleasant!</a:t>
            </a:r>
          </a:p>
        </p:txBody>
      </p:sp>
      <p:sp>
        <p:nvSpPr>
          <p:cNvPr id="22" name="正方形/長方形 21"/>
          <p:cNvSpPr/>
          <p:nvPr/>
        </p:nvSpPr>
        <p:spPr>
          <a:xfrm>
            <a:off x="403142" y="5334109"/>
            <a:ext cx="1589859" cy="369332"/>
          </a:xfrm>
          <a:prstGeom prst="rect">
            <a:avLst/>
          </a:prstGeom>
        </p:spPr>
        <p:txBody>
          <a:bodyPr wrap="none">
            <a:spAutoFit/>
          </a:bodyPr>
          <a:lstStyle/>
          <a:p>
            <a:r>
              <a:rPr lang="en-US" altLang="ja-JP" dirty="0"/>
              <a:t>I got to hear it!</a:t>
            </a:r>
            <a:endParaRPr lang="ja-JP" altLang="en-US" dirty="0"/>
          </a:p>
        </p:txBody>
      </p:sp>
    </p:spTree>
    <p:extLst>
      <p:ext uri="{BB962C8B-B14F-4D97-AF65-F5344CB8AC3E}">
        <p14:creationId xmlns:p14="http://schemas.microsoft.com/office/powerpoint/2010/main" val="1458613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3024485" y="4603309"/>
            <a:ext cx="661308" cy="703228"/>
          </a:xfrm>
          <a:prstGeom prst="rect">
            <a:avLst/>
          </a:prstGeom>
        </p:spPr>
      </p:pic>
      <p:sp>
        <p:nvSpPr>
          <p:cNvPr id="6" name="テキスト ボックス 5"/>
          <p:cNvSpPr txBox="1"/>
          <p:nvPr/>
        </p:nvSpPr>
        <p:spPr>
          <a:xfrm>
            <a:off x="2542982" y="5404130"/>
            <a:ext cx="1724297" cy="523220"/>
          </a:xfrm>
          <a:prstGeom prst="rect">
            <a:avLst/>
          </a:prstGeom>
          <a:noFill/>
        </p:spPr>
        <p:txBody>
          <a:bodyPr wrap="square" rtlCol="0">
            <a:spAutoFit/>
          </a:bodyPr>
          <a:lstStyle/>
          <a:p>
            <a:r>
              <a:rPr lang="ja-JP" altLang="en-US" sz="1400" dirty="0" smtClean="0"/>
              <a:t>英語リスニングを修学している人</a:t>
            </a:r>
            <a:endParaRPr kumimoji="1" lang="ja-JP" altLang="en-US" sz="1400" dirty="0"/>
          </a:p>
        </p:txBody>
      </p:sp>
      <p:sp>
        <p:nvSpPr>
          <p:cNvPr id="7" name="テキスト ボックス 6"/>
          <p:cNvSpPr txBox="1"/>
          <p:nvPr/>
        </p:nvSpPr>
        <p:spPr>
          <a:xfrm>
            <a:off x="5900365" y="5408044"/>
            <a:ext cx="2450802" cy="523220"/>
          </a:xfrm>
          <a:prstGeom prst="rect">
            <a:avLst/>
          </a:prstGeom>
          <a:noFill/>
        </p:spPr>
        <p:txBody>
          <a:bodyPr wrap="square" rtlCol="0">
            <a:spAutoFit/>
          </a:bodyPr>
          <a:lstStyle/>
          <a:p>
            <a:r>
              <a:rPr lang="ja-JP" altLang="en-US" sz="1400" dirty="0" smtClean="0"/>
              <a:t>あまり慣れ親しんでいない発音</a:t>
            </a:r>
            <a:r>
              <a:rPr lang="en-US" altLang="ja-JP" sz="1400" dirty="0" smtClean="0"/>
              <a:t>(</a:t>
            </a:r>
            <a:r>
              <a:rPr lang="ja-JP" altLang="en-US" sz="1400" dirty="0" smtClean="0"/>
              <a:t>地域発音</a:t>
            </a:r>
            <a:r>
              <a:rPr lang="en-US" altLang="ja-JP" sz="1400" dirty="0" smtClean="0"/>
              <a:t>)</a:t>
            </a:r>
            <a:r>
              <a:rPr lang="ja-JP" altLang="en-US" sz="1400" dirty="0" smtClean="0"/>
              <a:t>による音声</a:t>
            </a:r>
            <a:endParaRPr kumimoji="1" lang="ja-JP" altLang="en-US" sz="14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533" y="4453879"/>
            <a:ext cx="900795" cy="900795"/>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766" y="4459486"/>
            <a:ext cx="882028" cy="895188"/>
          </a:xfrm>
          <a:prstGeom prst="rect">
            <a:avLst/>
          </a:prstGeom>
        </p:spPr>
      </p:pic>
      <p:sp>
        <p:nvSpPr>
          <p:cNvPr id="10" name="円形吹き出し 9"/>
          <p:cNvSpPr/>
          <p:nvPr/>
        </p:nvSpPr>
        <p:spPr>
          <a:xfrm>
            <a:off x="664350" y="4312387"/>
            <a:ext cx="2098536" cy="1066949"/>
          </a:xfrm>
          <a:prstGeom prst="wedgeEllipseCallout">
            <a:avLst>
              <a:gd name="adj1" fmla="val 58803"/>
              <a:gd name="adj2" fmla="val 2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聞き取れない時もあるな</a:t>
            </a:r>
            <a:r>
              <a:rPr lang="ja-JP" altLang="en-US" sz="1400" dirty="0" err="1" smtClean="0">
                <a:solidFill>
                  <a:schemeClr val="tx1"/>
                </a:solidFill>
              </a:rPr>
              <a:t>、、、</a:t>
            </a:r>
            <a:endParaRPr kumimoji="1" lang="ja-JP" altLang="en-US" sz="1400" dirty="0">
              <a:solidFill>
                <a:schemeClr val="tx1"/>
              </a:solidFill>
            </a:endParaRPr>
          </a:p>
        </p:txBody>
      </p:sp>
      <p:sp>
        <p:nvSpPr>
          <p:cNvPr id="11" name="テキスト ボックス 10"/>
          <p:cNvSpPr txBox="1"/>
          <p:nvPr/>
        </p:nvSpPr>
        <p:spPr>
          <a:xfrm>
            <a:off x="1165304" y="3865804"/>
            <a:ext cx="2755357" cy="369332"/>
          </a:xfrm>
          <a:prstGeom prst="rect">
            <a:avLst/>
          </a:prstGeom>
          <a:noFill/>
          <a:ln>
            <a:solidFill>
              <a:schemeClr val="accent1"/>
            </a:solidFill>
          </a:ln>
        </p:spPr>
        <p:txBody>
          <a:bodyPr wrap="square" rtlCol="0">
            <a:spAutoFit/>
          </a:bodyPr>
          <a:lstStyle/>
          <a:p>
            <a:r>
              <a:rPr lang="ja-JP" altLang="en-US" b="1" dirty="0" smtClean="0"/>
              <a:t>特定の発音に対する</a:t>
            </a:r>
            <a:r>
              <a:rPr lang="ja-JP" altLang="en-US" b="1" dirty="0"/>
              <a:t>慣</a:t>
            </a:r>
            <a:r>
              <a:rPr lang="ja-JP" altLang="en-US" b="1" dirty="0" smtClean="0"/>
              <a:t>れ</a:t>
            </a:r>
            <a:endParaRPr lang="en-US" altLang="ja-JP" b="1" dirty="0" smtClean="0"/>
          </a:p>
        </p:txBody>
      </p:sp>
      <p:sp>
        <p:nvSpPr>
          <p:cNvPr id="12" name="左矢印 11"/>
          <p:cNvSpPr/>
          <p:nvPr/>
        </p:nvSpPr>
        <p:spPr>
          <a:xfrm>
            <a:off x="4439672" y="5112714"/>
            <a:ext cx="887069" cy="3876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形吹き出し 12"/>
          <p:cNvSpPr/>
          <p:nvPr/>
        </p:nvSpPr>
        <p:spPr>
          <a:xfrm>
            <a:off x="5233004" y="4171642"/>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4" name="円形吹き出し 13"/>
          <p:cNvSpPr/>
          <p:nvPr/>
        </p:nvSpPr>
        <p:spPr>
          <a:xfrm>
            <a:off x="7913751" y="4183950"/>
            <a:ext cx="1029367" cy="624355"/>
          </a:xfrm>
          <a:prstGeom prst="wedgeEllipseCallout">
            <a:avLst>
              <a:gd name="adj1" fmla="val -46005"/>
              <a:gd name="adj2" fmla="val 434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5" name="コンテンツ プレースホルダー 2"/>
          <p:cNvSpPr txBox="1">
            <a:spLocks noGrp="1"/>
          </p:cNvSpPr>
          <p:nvPr>
            <p:ph idx="1"/>
          </p:nvPr>
        </p:nvSpPr>
        <p:spPr>
          <a:xfrm>
            <a:off x="844111" y="1899104"/>
            <a:ext cx="7543801" cy="1420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1800" dirty="0" smtClean="0"/>
              <a:t>英語リスニング学習者それぞれに適した学習コンテンツを提供することで、英語学習への動機付けや、リスニング能力の向上に繋がる．</a:t>
            </a:r>
            <a:endParaRPr lang="en-US" altLang="ja-JP" sz="1800" dirty="0" smtClean="0"/>
          </a:p>
          <a:p>
            <a:pPr marL="0" indent="0">
              <a:buFont typeface="Calibri" panose="020F0502020204030204" pitchFamily="34" charset="0"/>
              <a:buNone/>
            </a:pPr>
            <a:r>
              <a:rPr lang="ja-JP" altLang="en-US" dirty="0" smtClean="0">
                <a:solidFill>
                  <a:srgbClr val="FF0000"/>
                </a:solidFill>
              </a:rPr>
              <a:t>しかし</a:t>
            </a:r>
            <a:r>
              <a:rPr lang="ja-JP" altLang="en-US" dirty="0" err="1" smtClean="0">
                <a:solidFill>
                  <a:srgbClr val="FF0000"/>
                </a:solidFill>
              </a:rPr>
              <a:t>、、、</a:t>
            </a:r>
            <a:endParaRPr lang="en-US" altLang="ja-JP" dirty="0" smtClean="0">
              <a:solidFill>
                <a:srgbClr val="FF0000"/>
              </a:solidFill>
            </a:endParaRPr>
          </a:p>
        </p:txBody>
      </p:sp>
      <p:pic>
        <p:nvPicPr>
          <p:cNvPr id="16" name="図 15"/>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2537812" y="4921589"/>
            <a:ext cx="661308" cy="703228"/>
          </a:xfrm>
          <a:prstGeom prst="rect">
            <a:avLst/>
          </a:prstGeom>
        </p:spPr>
      </p:pic>
      <p:sp>
        <p:nvSpPr>
          <p:cNvPr id="17" name="テキスト ボックス 16"/>
          <p:cNvSpPr txBox="1"/>
          <p:nvPr/>
        </p:nvSpPr>
        <p:spPr>
          <a:xfrm>
            <a:off x="2095117" y="5635529"/>
            <a:ext cx="1625204" cy="523220"/>
          </a:xfrm>
          <a:prstGeom prst="rect">
            <a:avLst/>
          </a:prstGeom>
          <a:noFill/>
        </p:spPr>
        <p:txBody>
          <a:bodyPr wrap="square" rtlCol="0">
            <a:spAutoFit/>
          </a:bodyPr>
          <a:lstStyle/>
          <a:p>
            <a:r>
              <a:rPr lang="ja-JP" altLang="en-US" sz="1400" dirty="0" smtClean="0"/>
              <a:t>英語リスニングを　修学している人</a:t>
            </a:r>
            <a:endParaRPr kumimoji="1" lang="ja-JP" altLang="en-US" sz="1400" dirty="0"/>
          </a:p>
        </p:txBody>
      </p:sp>
      <p:sp>
        <p:nvSpPr>
          <p:cNvPr id="18" name="円形吹き出し 17"/>
          <p:cNvSpPr/>
          <p:nvPr/>
        </p:nvSpPr>
        <p:spPr>
          <a:xfrm>
            <a:off x="370202" y="4847986"/>
            <a:ext cx="2098423" cy="725069"/>
          </a:xfrm>
          <a:prstGeom prst="wedgeEllipseCallout">
            <a:avLst>
              <a:gd name="adj1" fmla="val 58017"/>
              <a:gd name="adj2" fmla="val 1629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聞き取れるようになってきた！</a:t>
            </a:r>
            <a:endParaRPr kumimoji="1" lang="ja-JP" altLang="en-US" sz="1400" dirty="0">
              <a:solidFill>
                <a:schemeClr val="tx1"/>
              </a:solidFill>
            </a:endParaRPr>
          </a:p>
        </p:txBody>
      </p:sp>
      <p:sp>
        <p:nvSpPr>
          <p:cNvPr id="19" name="左矢印 18"/>
          <p:cNvSpPr/>
          <p:nvPr/>
        </p:nvSpPr>
        <p:spPr>
          <a:xfrm rot="20900870">
            <a:off x="4193808" y="4830760"/>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041088" y="5412631"/>
            <a:ext cx="2771822" cy="307777"/>
          </a:xfrm>
          <a:prstGeom prst="rect">
            <a:avLst/>
          </a:prstGeom>
          <a:noFill/>
        </p:spPr>
        <p:txBody>
          <a:bodyPr wrap="square" rtlCol="0">
            <a:spAutoFit/>
          </a:bodyPr>
          <a:lstStyle/>
          <a:p>
            <a:r>
              <a:rPr lang="ja-JP" altLang="en-US" sz="1400" b="1" dirty="0" smtClean="0"/>
              <a:t>聞き取りづらかった音声を学習</a:t>
            </a:r>
            <a:endParaRPr lang="en-US" altLang="ja-JP" sz="1400" b="1" dirty="0" smtClean="0"/>
          </a:p>
        </p:txBody>
      </p:sp>
      <p:sp>
        <p:nvSpPr>
          <p:cNvPr id="21" name="テキスト ボックス 20"/>
          <p:cNvSpPr txBox="1"/>
          <p:nvPr/>
        </p:nvSpPr>
        <p:spPr>
          <a:xfrm>
            <a:off x="561469" y="4453879"/>
            <a:ext cx="5338896" cy="338554"/>
          </a:xfrm>
          <a:prstGeom prst="rect">
            <a:avLst/>
          </a:prstGeom>
          <a:noFill/>
          <a:ln>
            <a:solidFill>
              <a:schemeClr val="accent1"/>
            </a:solidFill>
          </a:ln>
        </p:spPr>
        <p:txBody>
          <a:bodyPr wrap="square" rtlCol="0">
            <a:spAutoFit/>
          </a:bodyPr>
          <a:lstStyle/>
          <a:p>
            <a:r>
              <a:rPr lang="ja-JP" altLang="en-US" sz="1600" b="1" dirty="0" smtClean="0"/>
              <a:t>アジア諸国でも通じる実践的な英語リスニング力を獲得</a:t>
            </a:r>
            <a:endParaRPr lang="en-US" altLang="ja-JP" sz="1600" b="1" dirty="0" smtClean="0"/>
          </a:p>
        </p:txBody>
      </p:sp>
    </p:spTree>
    <p:extLst>
      <p:ext uri="{BB962C8B-B14F-4D97-AF65-F5344CB8AC3E}">
        <p14:creationId xmlns:p14="http://schemas.microsoft.com/office/powerpoint/2010/main" val="3316016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7594" y="570536"/>
            <a:ext cx="7543800" cy="1184199"/>
          </a:xfrm>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92" y="2268525"/>
            <a:ext cx="703726" cy="703726"/>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783" y="2228497"/>
            <a:ext cx="732820" cy="743754"/>
          </a:xfrm>
          <a:prstGeom prst="rect">
            <a:avLst/>
          </a:prstGeom>
        </p:spPr>
      </p:pic>
      <p:pic>
        <p:nvPicPr>
          <p:cNvPr id="7"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44" y="4068871"/>
            <a:ext cx="603531" cy="60353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126" y="4041696"/>
            <a:ext cx="585619" cy="585619"/>
          </a:xfrm>
          <a:prstGeom prst="rect">
            <a:avLst/>
          </a:prstGeom>
        </p:spPr>
      </p:pic>
      <p:sp>
        <p:nvSpPr>
          <p:cNvPr id="9" name="下矢印 8"/>
          <p:cNvSpPr/>
          <p:nvPr/>
        </p:nvSpPr>
        <p:spPr>
          <a:xfrm flipH="1">
            <a:off x="1819103"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714483" y="3061465"/>
            <a:ext cx="2209239" cy="307777"/>
          </a:xfrm>
          <a:prstGeom prst="rect">
            <a:avLst/>
          </a:prstGeom>
          <a:noFill/>
        </p:spPr>
        <p:txBody>
          <a:bodyPr wrap="square" rtlCol="0">
            <a:spAutoFit/>
          </a:bodyPr>
          <a:lstStyle/>
          <a:p>
            <a:r>
              <a:rPr lang="ja-JP" altLang="en-US" sz="1400" dirty="0" smtClean="0"/>
              <a:t>♪地域発音英語♪</a:t>
            </a:r>
            <a:endParaRPr lang="en-US" altLang="ja-JP" sz="1400" dirty="0"/>
          </a:p>
        </p:txBody>
      </p:sp>
      <p:sp>
        <p:nvSpPr>
          <p:cNvPr id="11" name="正方形/長方形 10"/>
          <p:cNvSpPr/>
          <p:nvPr/>
        </p:nvSpPr>
        <p:spPr>
          <a:xfrm>
            <a:off x="447833" y="2048313"/>
            <a:ext cx="2089930" cy="2978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059397" y="1771342"/>
            <a:ext cx="959538" cy="307777"/>
          </a:xfrm>
          <a:prstGeom prst="rect">
            <a:avLst/>
          </a:prstGeom>
          <a:noFill/>
        </p:spPr>
        <p:txBody>
          <a:bodyPr wrap="square" rtlCol="0">
            <a:spAutoFit/>
          </a:bodyPr>
          <a:lstStyle/>
          <a:p>
            <a:r>
              <a:rPr lang="ja-JP" altLang="en-US" sz="1400" dirty="0" smtClean="0"/>
              <a:t>音声収集</a:t>
            </a:r>
            <a:endParaRPr lang="en-US" altLang="ja-JP" sz="1400" dirty="0"/>
          </a:p>
        </p:txBody>
      </p:sp>
      <p:sp>
        <p:nvSpPr>
          <p:cNvPr id="13" name="テキスト ボックス 12"/>
          <p:cNvSpPr txBox="1"/>
          <p:nvPr/>
        </p:nvSpPr>
        <p:spPr>
          <a:xfrm>
            <a:off x="1190781" y="4333258"/>
            <a:ext cx="635593" cy="310664"/>
          </a:xfrm>
          <a:prstGeom prst="rect">
            <a:avLst/>
          </a:prstGeom>
          <a:noFill/>
        </p:spPr>
        <p:txBody>
          <a:bodyPr wrap="square" rtlCol="0">
            <a:spAutoFit/>
          </a:bodyPr>
          <a:lstStyle/>
          <a:p>
            <a:r>
              <a:rPr lang="ja-JP" altLang="en-US" sz="1400" dirty="0"/>
              <a:t>録音</a:t>
            </a:r>
            <a:endParaRPr lang="en-US" altLang="ja-JP" sz="1400" dirty="0"/>
          </a:p>
        </p:txBody>
      </p:sp>
      <p:sp>
        <p:nvSpPr>
          <p:cNvPr id="14" name="下矢印 13"/>
          <p:cNvSpPr/>
          <p:nvPr/>
        </p:nvSpPr>
        <p:spPr>
          <a:xfrm flipH="1">
            <a:off x="827594"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522351" y="5274080"/>
            <a:ext cx="2033629" cy="307777"/>
          </a:xfrm>
          <a:prstGeom prst="rect">
            <a:avLst/>
          </a:prstGeom>
          <a:noFill/>
        </p:spPr>
        <p:txBody>
          <a:bodyPr wrap="square" rtlCol="0">
            <a:spAutoFit/>
          </a:bodyPr>
          <a:lstStyle/>
          <a:p>
            <a:r>
              <a:rPr lang="ja-JP" altLang="en-US" sz="1400" dirty="0" smtClean="0"/>
              <a:t>問題</a:t>
            </a:r>
            <a:r>
              <a:rPr lang="en-US" altLang="ja-JP" sz="1400" dirty="0" smtClean="0"/>
              <a:t>DB</a:t>
            </a:r>
            <a:r>
              <a:rPr lang="ja-JP" altLang="en-US" sz="1400" dirty="0" smtClean="0"/>
              <a:t>に音声を格納</a:t>
            </a:r>
            <a:endParaRPr lang="en-US" altLang="ja-JP" sz="1400" dirty="0"/>
          </a:p>
        </p:txBody>
      </p:sp>
      <p:sp>
        <p:nvSpPr>
          <p:cNvPr id="18" name="テキスト ボックス 17"/>
          <p:cNvSpPr txBox="1"/>
          <p:nvPr/>
        </p:nvSpPr>
        <p:spPr>
          <a:xfrm>
            <a:off x="8061972" y="4488906"/>
            <a:ext cx="908930" cy="307777"/>
          </a:xfrm>
          <a:prstGeom prst="rect">
            <a:avLst/>
          </a:prstGeom>
          <a:noFill/>
        </p:spPr>
        <p:txBody>
          <a:bodyPr wrap="square" rtlCol="0">
            <a:spAutoFit/>
          </a:bodyPr>
          <a:lstStyle/>
          <a:p>
            <a:r>
              <a:rPr kumimoji="1" lang="ja-JP" altLang="en-US" sz="1400" dirty="0" smtClean="0"/>
              <a:t>♪♪</a:t>
            </a:r>
            <a:endParaRPr kumimoji="1" lang="ja-JP" altLang="en-US" sz="1400" dirty="0"/>
          </a:p>
        </p:txBody>
      </p:sp>
      <p:pic>
        <p:nvPicPr>
          <p:cNvPr id="19" name="図 18"/>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7175797" y="4283668"/>
            <a:ext cx="740635" cy="695155"/>
          </a:xfrm>
          <a:prstGeom prst="rect">
            <a:avLst/>
          </a:prstGeom>
        </p:spPr>
      </p:pic>
      <p:sp>
        <p:nvSpPr>
          <p:cNvPr id="20" name="テキスト ボックス 19"/>
          <p:cNvSpPr txBox="1"/>
          <p:nvPr/>
        </p:nvSpPr>
        <p:spPr>
          <a:xfrm>
            <a:off x="7189226" y="5069476"/>
            <a:ext cx="763930" cy="307777"/>
          </a:xfrm>
          <a:prstGeom prst="rect">
            <a:avLst/>
          </a:prstGeom>
          <a:noFill/>
        </p:spPr>
        <p:txBody>
          <a:bodyPr wrap="square" rtlCol="0">
            <a:spAutoFit/>
          </a:bodyPr>
          <a:lstStyle/>
          <a:p>
            <a:r>
              <a:rPr lang="ja-JP" altLang="en-US" sz="1400" dirty="0"/>
              <a:t>指導者</a:t>
            </a:r>
            <a:endParaRPr kumimoji="1" lang="ja-JP" altLang="en-US" sz="1400" dirty="0"/>
          </a:p>
        </p:txBody>
      </p:sp>
      <p:sp>
        <p:nvSpPr>
          <p:cNvPr id="21" name="テキスト ボックス 20"/>
          <p:cNvSpPr txBox="1"/>
          <p:nvPr/>
        </p:nvSpPr>
        <p:spPr>
          <a:xfrm>
            <a:off x="5102287" y="2115887"/>
            <a:ext cx="3538490" cy="400110"/>
          </a:xfrm>
          <a:prstGeom prst="rect">
            <a:avLst/>
          </a:prstGeom>
          <a:noFill/>
          <a:ln>
            <a:solidFill>
              <a:schemeClr val="accent1"/>
            </a:solidFill>
          </a:ln>
        </p:spPr>
        <p:txBody>
          <a:bodyPr wrap="square" rtlCol="0">
            <a:spAutoFit/>
          </a:bodyPr>
          <a:lstStyle/>
          <a:p>
            <a:r>
              <a:rPr kumimoji="1" lang="ja-JP" altLang="en-US" sz="2000" b="1" dirty="0" smtClean="0"/>
              <a:t>学習者のレベルの把握が困難</a:t>
            </a:r>
            <a:endParaRPr kumimoji="1" lang="ja-JP" altLang="en-US" sz="2000" b="1" dirty="0"/>
          </a:p>
        </p:txBody>
      </p:sp>
      <p:sp>
        <p:nvSpPr>
          <p:cNvPr id="22" name="円形吹き出し 21"/>
          <p:cNvSpPr/>
          <p:nvPr/>
        </p:nvSpPr>
        <p:spPr>
          <a:xfrm>
            <a:off x="6390415" y="3000087"/>
            <a:ext cx="2621700" cy="560175"/>
          </a:xfrm>
          <a:prstGeom prst="wedgeEllipseCallout">
            <a:avLst>
              <a:gd name="adj1" fmla="val -11134"/>
              <a:gd name="adj2" fmla="val 946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どこが聞き取れていないのかわからない</a:t>
            </a:r>
            <a:endParaRPr kumimoji="1" lang="ja-JP" altLang="en-US" sz="1400" dirty="0">
              <a:solidFill>
                <a:schemeClr val="tx1"/>
              </a:solidFill>
            </a:endParaRPr>
          </a:p>
        </p:txBody>
      </p:sp>
      <p:sp>
        <p:nvSpPr>
          <p:cNvPr id="23" name="テキスト ボックス 22"/>
          <p:cNvSpPr txBox="1"/>
          <p:nvPr/>
        </p:nvSpPr>
        <p:spPr>
          <a:xfrm>
            <a:off x="7058033" y="3885238"/>
            <a:ext cx="1286464" cy="307777"/>
          </a:xfrm>
          <a:prstGeom prst="rect">
            <a:avLst/>
          </a:prstGeom>
          <a:noFill/>
        </p:spPr>
        <p:txBody>
          <a:bodyPr wrap="square" rtlCol="0">
            <a:spAutoFit/>
          </a:bodyPr>
          <a:lstStyle/>
          <a:p>
            <a:r>
              <a:rPr lang="ja-JP" altLang="en-US" sz="1400" dirty="0" smtClean="0"/>
              <a:t>？？？？</a:t>
            </a:r>
            <a:r>
              <a:rPr lang="ja-JP" altLang="en-US" sz="1400" dirty="0"/>
              <a:t>？</a:t>
            </a:r>
            <a:endParaRPr kumimoji="1" lang="ja-JP" altLang="en-US" sz="1400" dirty="0"/>
          </a:p>
        </p:txBody>
      </p:sp>
      <p:pic>
        <p:nvPicPr>
          <p:cNvPr id="24" name="図 23"/>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3088657" y="5108265"/>
            <a:ext cx="740635" cy="695155"/>
          </a:xfrm>
          <a:prstGeom prst="rect">
            <a:avLst/>
          </a:prstGeom>
        </p:spPr>
      </p:pic>
      <p:sp>
        <p:nvSpPr>
          <p:cNvPr id="25" name="テキスト ボックス 24"/>
          <p:cNvSpPr txBox="1"/>
          <p:nvPr/>
        </p:nvSpPr>
        <p:spPr>
          <a:xfrm>
            <a:off x="4583474" y="5336510"/>
            <a:ext cx="2700328" cy="307777"/>
          </a:xfrm>
          <a:prstGeom prst="rect">
            <a:avLst/>
          </a:prstGeom>
          <a:noFill/>
        </p:spPr>
        <p:txBody>
          <a:bodyPr wrap="square" rtlCol="0">
            <a:spAutoFit/>
          </a:bodyPr>
          <a:lstStyle/>
          <a:p>
            <a:r>
              <a:rPr kumimoji="1" lang="ja-JP" altLang="en-US" sz="1400" b="1" dirty="0" smtClean="0"/>
              <a:t>計測した聞き取りやすさの数値</a:t>
            </a:r>
            <a:endParaRPr kumimoji="1" lang="en-US" altLang="ja-JP" sz="1400" b="1" dirty="0" smtClean="0"/>
          </a:p>
        </p:txBody>
      </p:sp>
      <p:sp>
        <p:nvSpPr>
          <p:cNvPr id="26" name="左矢印 25"/>
          <p:cNvSpPr/>
          <p:nvPr/>
        </p:nvSpPr>
        <p:spPr>
          <a:xfrm rot="21048235">
            <a:off x="4934513" y="4779370"/>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65998" y="4717489"/>
            <a:ext cx="3127708" cy="338554"/>
          </a:xfrm>
          <a:prstGeom prst="rect">
            <a:avLst/>
          </a:prstGeom>
          <a:noFill/>
          <a:ln>
            <a:solidFill>
              <a:schemeClr val="accent1"/>
            </a:solidFill>
          </a:ln>
        </p:spPr>
        <p:txBody>
          <a:bodyPr wrap="square" rtlCol="0">
            <a:spAutoFit/>
          </a:bodyPr>
          <a:lstStyle/>
          <a:p>
            <a:r>
              <a:rPr lang="ja-JP" altLang="en-US" sz="1600" b="1" dirty="0" smtClean="0"/>
              <a:t>学習者のレベルの把握が容易に</a:t>
            </a:r>
            <a:endParaRPr kumimoji="1" lang="ja-JP" altLang="en-US" sz="1600" b="1" dirty="0"/>
          </a:p>
        </p:txBody>
      </p:sp>
      <p:sp>
        <p:nvSpPr>
          <p:cNvPr id="28" name="円形吹き出し 27"/>
          <p:cNvSpPr/>
          <p:nvPr/>
        </p:nvSpPr>
        <p:spPr>
          <a:xfrm>
            <a:off x="433886" y="5143086"/>
            <a:ext cx="2151688" cy="507510"/>
          </a:xfrm>
          <a:prstGeom prst="wedgeEllipseCallout">
            <a:avLst>
              <a:gd name="adj1" fmla="val 63552"/>
              <a:gd name="adj2" fmla="val -10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ここが聞き取れていないのか！</a:t>
            </a:r>
            <a:endParaRPr kumimoji="1" lang="ja-JP" altLang="en-US" sz="1400" dirty="0">
              <a:solidFill>
                <a:schemeClr val="tx1"/>
              </a:solidFill>
            </a:endParaRPr>
          </a:p>
        </p:txBody>
      </p:sp>
    </p:spTree>
    <p:extLst>
      <p:ext uri="{BB962C8B-B14F-4D97-AF65-F5344CB8AC3E}">
        <p14:creationId xmlns:p14="http://schemas.microsoft.com/office/powerpoint/2010/main" val="2903279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endParaRPr lang="ja-JP" altLang="en-US" dirty="0"/>
          </a:p>
        </p:txBody>
      </p:sp>
      <p:sp>
        <p:nvSpPr>
          <p:cNvPr id="5" name="テキスト ボックス 4"/>
          <p:cNvSpPr txBox="1"/>
          <p:nvPr/>
        </p:nvSpPr>
        <p:spPr>
          <a:xfrm>
            <a:off x="387920" y="4433729"/>
            <a:ext cx="1876309" cy="338554"/>
          </a:xfrm>
          <a:prstGeom prst="rect">
            <a:avLst/>
          </a:prstGeom>
          <a:noFill/>
          <a:ln>
            <a:solidFill>
              <a:schemeClr val="accent1"/>
            </a:solidFill>
          </a:ln>
        </p:spPr>
        <p:txBody>
          <a:bodyPr wrap="square" rtlCol="0">
            <a:spAutoFit/>
          </a:bodyPr>
          <a:lstStyle/>
          <a:p>
            <a:r>
              <a:rPr lang="ja-JP" altLang="en-US" sz="1600" dirty="0" smtClean="0">
                <a:solidFill>
                  <a:srgbClr val="FF0000"/>
                </a:solidFill>
              </a:rPr>
              <a:t>地域発音学習</a:t>
            </a:r>
            <a:r>
              <a:rPr kumimoji="1" lang="ja-JP" altLang="en-US" sz="1600" dirty="0" smtClean="0">
                <a:solidFill>
                  <a:srgbClr val="FF0000"/>
                </a:solidFill>
              </a:rPr>
              <a:t>方式</a:t>
            </a:r>
            <a:endParaRPr kumimoji="1" lang="ja-JP" altLang="en-US" sz="1600" dirty="0">
              <a:solidFill>
                <a:srgbClr val="FF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785121303"/>
              </p:ext>
            </p:extLst>
          </p:nvPr>
        </p:nvGraphicFramePr>
        <p:xfrm>
          <a:off x="511991" y="5276622"/>
          <a:ext cx="2028206" cy="9144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37952">
                  <a:extLst>
                    <a:ext uri="{9D8B030D-6E8A-4147-A177-3AD203B41FA5}">
                      <a16:colId xmlns:a16="http://schemas.microsoft.com/office/drawing/2014/main" val="46954385"/>
                    </a:ext>
                  </a:extLst>
                </a:gridCol>
              </a:tblGrid>
              <a:tr h="290238">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t>30%</a:t>
                      </a:r>
                      <a:endParaRPr kumimoji="1" lang="ja-JP" altLang="en-US" sz="1400" b="0" dirty="0"/>
                    </a:p>
                  </a:txBody>
                  <a:tcPr/>
                </a:tc>
                <a:extLst>
                  <a:ext uri="{0D108BD9-81ED-4DB2-BD59-A6C34878D82A}">
                    <a16:rowId xmlns:a16="http://schemas.microsoft.com/office/drawing/2014/main" val="3914155503"/>
                  </a:ext>
                </a:extLst>
              </a:tr>
              <a:tr h="290238">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290238">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7" name="テキスト ボックス 6"/>
          <p:cNvSpPr txBox="1"/>
          <p:nvPr/>
        </p:nvSpPr>
        <p:spPr>
          <a:xfrm>
            <a:off x="1269558" y="4708272"/>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8" name="右矢印 7"/>
          <p:cNvSpPr/>
          <p:nvPr/>
        </p:nvSpPr>
        <p:spPr>
          <a:xfrm>
            <a:off x="2579411" y="5560894"/>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6758397" y="5488480"/>
            <a:ext cx="333073" cy="288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244068" y="5303814"/>
            <a:ext cx="652730"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11" name="テキスト ボックス 10"/>
          <p:cNvSpPr txBox="1"/>
          <p:nvPr/>
        </p:nvSpPr>
        <p:spPr>
          <a:xfrm>
            <a:off x="5123983" y="5733822"/>
            <a:ext cx="2095454" cy="523220"/>
          </a:xfrm>
          <a:prstGeom prst="rect">
            <a:avLst/>
          </a:prstGeom>
          <a:noFill/>
        </p:spPr>
        <p:txBody>
          <a:bodyPr wrap="square" rtlCol="0">
            <a:spAutoFit/>
          </a:bodyPr>
          <a:lstStyle/>
          <a:p>
            <a:r>
              <a:rPr lang="ja-JP" altLang="en-US" sz="1400" dirty="0"/>
              <a:t>推薦</a:t>
            </a:r>
            <a:r>
              <a:rPr lang="ja-JP" altLang="en-US" sz="1400" dirty="0" smtClean="0"/>
              <a:t>されたリスト内の　地域発音英語を</a:t>
            </a:r>
            <a:r>
              <a:rPr kumimoji="1" lang="ja-JP" altLang="en-US" sz="1400" dirty="0" smtClean="0"/>
              <a:t>学習</a:t>
            </a:r>
            <a:endParaRPr kumimoji="1" lang="ja-JP" altLang="en-US" sz="1400" dirty="0"/>
          </a:p>
        </p:txBody>
      </p:sp>
      <p:sp>
        <p:nvSpPr>
          <p:cNvPr id="12" name="テキスト ボックス 11"/>
          <p:cNvSpPr txBox="1"/>
          <p:nvPr/>
        </p:nvSpPr>
        <p:spPr>
          <a:xfrm>
            <a:off x="91683" y="5192795"/>
            <a:ext cx="420308" cy="307777"/>
          </a:xfrm>
          <a:prstGeom prst="rect">
            <a:avLst/>
          </a:prstGeom>
          <a:noFill/>
        </p:spPr>
        <p:txBody>
          <a:bodyPr wrap="none" rtlCol="0">
            <a:spAutoFit/>
          </a:bodyPr>
          <a:lstStyle/>
          <a:p>
            <a:r>
              <a:rPr kumimoji="1" lang="en-US" altLang="ja-JP" sz="1400" dirty="0" smtClean="0"/>
              <a:t>EX)</a:t>
            </a:r>
            <a:endParaRPr kumimoji="1" lang="ja-JP" altLang="en-US" sz="1400" dirty="0"/>
          </a:p>
        </p:txBody>
      </p:sp>
      <p:sp>
        <p:nvSpPr>
          <p:cNvPr id="13" name="テキスト ボックス 12"/>
          <p:cNvSpPr txBox="1"/>
          <p:nvPr/>
        </p:nvSpPr>
        <p:spPr>
          <a:xfrm>
            <a:off x="2957221" y="5378159"/>
            <a:ext cx="1971576" cy="954107"/>
          </a:xfrm>
          <a:prstGeom prst="rect">
            <a:avLst/>
          </a:prstGeom>
          <a:noFill/>
        </p:spPr>
        <p:txBody>
          <a:bodyPr wrap="square" rtlCol="0">
            <a:spAutoFit/>
          </a:bodyPr>
          <a:lstStyle/>
          <a:p>
            <a:r>
              <a:rPr lang="ja-JP" altLang="en-US" sz="1400" dirty="0" smtClean="0">
                <a:solidFill>
                  <a:srgbClr val="FF0000"/>
                </a:solidFill>
              </a:rPr>
              <a:t>正答率が一定以下の　地域</a:t>
            </a:r>
            <a:r>
              <a:rPr lang="ja-JP" altLang="en-US" sz="1400" dirty="0">
                <a:solidFill>
                  <a:srgbClr val="FF0000"/>
                </a:solidFill>
              </a:rPr>
              <a:t>リスト</a:t>
            </a:r>
            <a:r>
              <a:rPr lang="ja-JP" altLang="en-US" sz="1400" dirty="0" smtClean="0">
                <a:solidFill>
                  <a:srgbClr val="FF0000"/>
                </a:solidFill>
              </a:rPr>
              <a:t>を推薦</a:t>
            </a:r>
            <a:endParaRPr lang="en-US" altLang="ja-JP" sz="1400" dirty="0" smtClean="0">
              <a:solidFill>
                <a:srgbClr val="FF0000"/>
              </a:solidFill>
            </a:endParaRPr>
          </a:p>
          <a:p>
            <a:r>
              <a:rPr lang="en-US" altLang="ja-JP" sz="1400" dirty="0" smtClean="0"/>
              <a:t>(</a:t>
            </a:r>
            <a:r>
              <a:rPr lang="ja-JP" altLang="en-US" sz="1400" dirty="0" smtClean="0"/>
              <a:t>判定を受けたら再度リストアップする</a:t>
            </a:r>
            <a:r>
              <a:rPr lang="en-US" altLang="ja-JP" sz="1400" dirty="0" smtClean="0"/>
              <a:t>)</a:t>
            </a:r>
          </a:p>
        </p:txBody>
      </p:sp>
      <p:sp>
        <p:nvSpPr>
          <p:cNvPr id="14" name="右矢印 13"/>
          <p:cNvSpPr/>
          <p:nvPr/>
        </p:nvSpPr>
        <p:spPr>
          <a:xfrm>
            <a:off x="4831165" y="5561283"/>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329172837"/>
              </p:ext>
            </p:extLst>
          </p:nvPr>
        </p:nvGraphicFramePr>
        <p:xfrm>
          <a:off x="7353709" y="5303814"/>
          <a:ext cx="1674293" cy="957568"/>
        </p:xfrm>
        <a:graphic>
          <a:graphicData uri="http://schemas.openxmlformats.org/drawingml/2006/table">
            <a:tbl>
              <a:tblPr firstRow="1" bandRow="1">
                <a:tableStyleId>{5C22544A-7EE6-4342-B048-85BDC9FD1C3A}</a:tableStyleId>
              </a:tblPr>
              <a:tblGrid>
                <a:gridCol w="741035">
                  <a:extLst>
                    <a:ext uri="{9D8B030D-6E8A-4147-A177-3AD203B41FA5}">
                      <a16:colId xmlns:a16="http://schemas.microsoft.com/office/drawing/2014/main" val="1522409519"/>
                    </a:ext>
                  </a:extLst>
                </a:gridCol>
                <a:gridCol w="406626">
                  <a:extLst>
                    <a:ext uri="{9D8B030D-6E8A-4147-A177-3AD203B41FA5}">
                      <a16:colId xmlns:a16="http://schemas.microsoft.com/office/drawing/2014/main" val="1560925707"/>
                    </a:ext>
                  </a:extLst>
                </a:gridCol>
                <a:gridCol w="526632">
                  <a:extLst>
                    <a:ext uri="{9D8B030D-6E8A-4147-A177-3AD203B41FA5}">
                      <a16:colId xmlns:a16="http://schemas.microsoft.com/office/drawing/2014/main" val="46954385"/>
                    </a:ext>
                  </a:extLst>
                </a:gridCol>
              </a:tblGrid>
              <a:tr h="325904">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solidFill>
                            <a:srgbClr val="FF0000"/>
                          </a:solidFill>
                        </a:rPr>
                        <a:t>50%</a:t>
                      </a:r>
                      <a:endParaRPr kumimoji="1" lang="ja-JP" altLang="en-US" sz="1400" b="0" dirty="0">
                        <a:solidFill>
                          <a:srgbClr val="FF0000"/>
                        </a:solidFill>
                      </a:endParaRPr>
                    </a:p>
                  </a:txBody>
                  <a:tcPr/>
                </a:tc>
                <a:extLst>
                  <a:ext uri="{0D108BD9-81ED-4DB2-BD59-A6C34878D82A}">
                    <a16:rowId xmlns:a16="http://schemas.microsoft.com/office/drawing/2014/main" val="3914155503"/>
                  </a:ext>
                </a:extLst>
              </a:tr>
              <a:tr h="315832">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315832">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16" name="テキスト ボックス 15"/>
          <p:cNvSpPr txBox="1"/>
          <p:nvPr/>
        </p:nvSpPr>
        <p:spPr>
          <a:xfrm>
            <a:off x="7914785" y="4700353"/>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17" name="下カーブ矢印 16"/>
          <p:cNvSpPr/>
          <p:nvPr/>
        </p:nvSpPr>
        <p:spPr>
          <a:xfrm rot="21445805" flipH="1">
            <a:off x="3349792" y="4379992"/>
            <a:ext cx="4226848" cy="763856"/>
          </a:xfrm>
          <a:prstGeom prst="curvedDownArrow">
            <a:avLst>
              <a:gd name="adj1" fmla="val 18204"/>
              <a:gd name="adj2" fmla="val 38401"/>
              <a:gd name="adj3" fmla="val 28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p:cNvSpPr txBox="1"/>
          <p:nvPr/>
        </p:nvSpPr>
        <p:spPr>
          <a:xfrm>
            <a:off x="4428314" y="4524948"/>
            <a:ext cx="2422806" cy="523220"/>
          </a:xfrm>
          <a:prstGeom prst="rect">
            <a:avLst/>
          </a:prstGeom>
          <a:noFill/>
        </p:spPr>
        <p:txBody>
          <a:bodyPr wrap="square" rtlCol="0">
            <a:spAutoFit/>
          </a:bodyPr>
          <a:lstStyle/>
          <a:p>
            <a:r>
              <a:rPr kumimoji="1" lang="ja-JP" altLang="en-US" sz="1400" dirty="0" smtClean="0"/>
              <a:t>正答率</a:t>
            </a:r>
            <a:r>
              <a:rPr kumimoji="1" lang="en-US" altLang="ja-JP" sz="1400" dirty="0" smtClean="0"/>
              <a:t>(cx)</a:t>
            </a:r>
            <a:r>
              <a:rPr kumimoji="1" lang="ja-JP" altLang="en-US" sz="1400" dirty="0" smtClean="0"/>
              <a:t>が一定</a:t>
            </a:r>
            <a:r>
              <a:rPr lang="ja-JP" altLang="en-US" sz="1400" dirty="0"/>
              <a:t>以上</a:t>
            </a:r>
            <a:r>
              <a:rPr kumimoji="1" lang="ja-JP" altLang="en-US" sz="1400" dirty="0" smtClean="0"/>
              <a:t>に　なった地域を判定</a:t>
            </a:r>
            <a:endParaRPr kumimoji="1" lang="ja-JP" altLang="en-US" sz="1400" dirty="0"/>
          </a:p>
        </p:txBody>
      </p:sp>
      <p:pic>
        <p:nvPicPr>
          <p:cNvPr id="19" name="図 18"/>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5846574" y="5071553"/>
            <a:ext cx="589358" cy="613213"/>
          </a:xfrm>
          <a:prstGeom prst="rect">
            <a:avLst/>
          </a:prstGeom>
        </p:spPr>
      </p:pic>
      <p:sp>
        <p:nvSpPr>
          <p:cNvPr id="20" name="テキスト ボックス 19"/>
          <p:cNvSpPr txBox="1"/>
          <p:nvPr/>
        </p:nvSpPr>
        <p:spPr>
          <a:xfrm>
            <a:off x="818291" y="1249722"/>
            <a:ext cx="1818636" cy="307777"/>
          </a:xfrm>
          <a:prstGeom prst="rect">
            <a:avLst/>
          </a:prstGeom>
          <a:noFill/>
          <a:ln>
            <a:solidFill>
              <a:schemeClr val="accent1"/>
            </a:solidFill>
          </a:ln>
        </p:spPr>
        <p:txBody>
          <a:bodyPr wrap="square" rtlCol="0">
            <a:spAutoFit/>
          </a:bodyPr>
          <a:lstStyle/>
          <a:p>
            <a:r>
              <a:rPr lang="ja-JP" altLang="en-US" sz="1400" dirty="0" smtClean="0">
                <a:solidFill>
                  <a:srgbClr val="FF0000"/>
                </a:solidFill>
              </a:rPr>
              <a:t>苦手克服</a:t>
            </a:r>
            <a:r>
              <a:rPr kumimoji="1" lang="ja-JP" altLang="en-US" sz="1400" dirty="0" smtClean="0">
                <a:solidFill>
                  <a:srgbClr val="FF0000"/>
                </a:solidFill>
              </a:rPr>
              <a:t>型</a:t>
            </a:r>
            <a:r>
              <a:rPr lang="ja-JP" altLang="en-US" sz="1400" dirty="0">
                <a:solidFill>
                  <a:srgbClr val="FF0000"/>
                </a:solidFill>
              </a:rPr>
              <a:t>学習</a:t>
            </a:r>
            <a:r>
              <a:rPr kumimoji="1" lang="ja-JP" altLang="en-US" sz="1400" dirty="0" smtClean="0">
                <a:solidFill>
                  <a:srgbClr val="FF0000"/>
                </a:solidFill>
              </a:rPr>
              <a:t>方式</a:t>
            </a:r>
            <a:endParaRPr kumimoji="1" lang="ja-JP" altLang="en-US" sz="1400" dirty="0">
              <a:solidFill>
                <a:srgbClr val="FF0000"/>
              </a:solidFill>
            </a:endParaRPr>
          </a:p>
        </p:txBody>
      </p:sp>
      <p:graphicFrame>
        <p:nvGraphicFramePr>
          <p:cNvPr id="21" name="表 20"/>
          <p:cNvGraphicFramePr>
            <a:graphicFrameLocks noGrp="1"/>
          </p:cNvGraphicFramePr>
          <p:nvPr>
            <p:extLst>
              <p:ext uri="{D42A27DB-BD31-4B8C-83A1-F6EECF244321}">
                <p14:modId xmlns:p14="http://schemas.microsoft.com/office/powerpoint/2010/main" val="3554680744"/>
              </p:ext>
            </p:extLst>
          </p:nvPr>
        </p:nvGraphicFramePr>
        <p:xfrm>
          <a:off x="6962352" y="1500643"/>
          <a:ext cx="1992255" cy="103632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02001">
                  <a:extLst>
                    <a:ext uri="{9D8B030D-6E8A-4147-A177-3AD203B41FA5}">
                      <a16:colId xmlns:a16="http://schemas.microsoft.com/office/drawing/2014/main" val="46954385"/>
                    </a:ext>
                  </a:extLst>
                </a:gridCol>
              </a:tblGrid>
              <a:tr h="0">
                <a:tc>
                  <a:txBody>
                    <a:bodyPr/>
                    <a:lstStyle/>
                    <a:p>
                      <a:r>
                        <a:rPr kumimoji="1" lang="ja-JP" altLang="en-US" sz="1100" dirty="0" smtClean="0"/>
                        <a:t>ランキング</a:t>
                      </a:r>
                      <a:endParaRPr kumimoji="1" lang="en-US" altLang="ja-JP" sz="1100" dirty="0" smtClean="0"/>
                    </a:p>
                  </a:txBody>
                  <a:tcPr/>
                </a:tc>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298208">
                <a:tc>
                  <a:txBody>
                    <a:bodyPr/>
                    <a:lstStyle/>
                    <a:p>
                      <a:r>
                        <a:rPr kumimoji="1" lang="en-US" altLang="ja-JP" sz="1100" dirty="0" smtClean="0">
                          <a:solidFill>
                            <a:srgbClr val="FF0000"/>
                          </a:solidFill>
                        </a:rPr>
                        <a:t>1</a:t>
                      </a:r>
                      <a:r>
                        <a:rPr kumimoji="1" lang="ja-JP" altLang="en-US" sz="1100" dirty="0" smtClean="0">
                          <a:solidFill>
                            <a:srgbClr val="FF0000"/>
                          </a:solidFill>
                        </a:rPr>
                        <a:t>位</a:t>
                      </a:r>
                      <a:endParaRPr kumimoji="1" lang="ja-JP" altLang="en-US" sz="1100" dirty="0">
                        <a:solidFill>
                          <a:srgbClr val="FF0000"/>
                        </a:solidFill>
                      </a:endParaRPr>
                    </a:p>
                  </a:txBody>
                  <a:tcPr/>
                </a:tc>
                <a:tc>
                  <a:txBody>
                    <a:bodyPr/>
                    <a:lstStyle/>
                    <a:p>
                      <a:r>
                        <a:rPr kumimoji="1" lang="en-US" altLang="ja-JP" sz="1400" dirty="0" smtClean="0">
                          <a:solidFill>
                            <a:srgbClr val="FF0000"/>
                          </a:solidFill>
                        </a:rPr>
                        <a:t>c1</a:t>
                      </a:r>
                      <a:endParaRPr kumimoji="1" lang="ja-JP" altLang="en-US" sz="1400" dirty="0">
                        <a:solidFill>
                          <a:srgbClr val="FF0000"/>
                        </a:solidFill>
                      </a:endParaRPr>
                    </a:p>
                  </a:txBody>
                  <a:tcPr/>
                </a:tc>
                <a:tc>
                  <a:txBody>
                    <a:bodyPr/>
                    <a:lstStyle/>
                    <a:p>
                      <a:r>
                        <a:rPr kumimoji="1" lang="en-US" altLang="ja-JP" sz="1400" dirty="0" smtClean="0">
                          <a:solidFill>
                            <a:srgbClr val="FF0000"/>
                          </a:solidFill>
                        </a:rPr>
                        <a:t>80%</a:t>
                      </a:r>
                      <a:endParaRPr kumimoji="1" lang="ja-JP" altLang="en-US" sz="1400" dirty="0">
                        <a:solidFill>
                          <a:srgbClr val="FF0000"/>
                        </a:solidFill>
                      </a:endParaRPr>
                    </a:p>
                  </a:txBody>
                  <a:tcPr/>
                </a:tc>
                <a:extLst>
                  <a:ext uri="{0D108BD9-81ED-4DB2-BD59-A6C34878D82A}">
                    <a16:rowId xmlns:a16="http://schemas.microsoft.com/office/drawing/2014/main" val="3914155503"/>
                  </a:ext>
                </a:extLst>
              </a:tr>
              <a:tr h="298208">
                <a:tc>
                  <a:txBody>
                    <a:bodyPr/>
                    <a:lstStyle/>
                    <a:p>
                      <a:r>
                        <a:rPr kumimoji="1" lang="en-US" altLang="ja-JP" sz="1100" dirty="0" smtClean="0"/>
                        <a:t>2</a:t>
                      </a:r>
                      <a:r>
                        <a:rPr kumimoji="1" lang="ja-JP" altLang="en-US" sz="1100" dirty="0" smtClean="0"/>
                        <a:t>位</a:t>
                      </a:r>
                      <a:endParaRPr kumimoji="1" lang="ja-JP" altLang="en-US" sz="1100" dirty="0"/>
                    </a:p>
                  </a:txBody>
                  <a:tcPr/>
                </a:tc>
                <a:tc>
                  <a:txBody>
                    <a:bodyPr/>
                    <a:lstStyle/>
                    <a:p>
                      <a:r>
                        <a:rPr kumimoji="1" lang="en-US" altLang="ja-JP" sz="1400" dirty="0" smtClean="0"/>
                        <a:t>c2</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sp>
        <p:nvSpPr>
          <p:cNvPr id="22" name="テキスト ボックス 21"/>
          <p:cNvSpPr txBox="1"/>
          <p:nvPr/>
        </p:nvSpPr>
        <p:spPr>
          <a:xfrm>
            <a:off x="6853214" y="2636554"/>
            <a:ext cx="2417417" cy="461665"/>
          </a:xfrm>
          <a:prstGeom prst="rect">
            <a:avLst/>
          </a:prstGeom>
          <a:noFill/>
        </p:spPr>
        <p:txBody>
          <a:bodyPr wrap="square" rtlCol="0">
            <a:spAutoFit/>
          </a:bodyPr>
          <a:lstStyle/>
          <a:p>
            <a:r>
              <a:rPr kumimoji="1" lang="en-US" altLang="ja-JP" sz="1200" dirty="0" smtClean="0"/>
              <a:t>※</a:t>
            </a:r>
            <a:r>
              <a:rPr kumimoji="1" lang="ja-JP" altLang="en-US" sz="1200" dirty="0" smtClean="0"/>
              <a:t>正答率</a:t>
            </a:r>
            <a:r>
              <a:rPr lang="en-US" altLang="ja-JP" sz="1200" dirty="0"/>
              <a:t>(</a:t>
            </a:r>
            <a:r>
              <a:rPr kumimoji="1" lang="en-US" altLang="ja-JP" sz="1200" dirty="0" smtClean="0"/>
              <a:t>cx)</a:t>
            </a:r>
            <a:r>
              <a:rPr kumimoji="1" lang="ja-JP" altLang="en-US" sz="1200" dirty="0" smtClean="0"/>
              <a:t>が一定以上になった地域</a:t>
            </a:r>
            <a:r>
              <a:rPr lang="ja-JP" altLang="en-US" sz="1200" dirty="0" smtClean="0"/>
              <a:t>は判定して除外</a:t>
            </a:r>
            <a:endParaRPr kumimoji="1" lang="ja-JP" altLang="en-US" sz="1200" dirty="0"/>
          </a:p>
        </p:txBody>
      </p:sp>
      <p:sp>
        <p:nvSpPr>
          <p:cNvPr id="23" name="テキスト ボックス 22"/>
          <p:cNvSpPr txBox="1"/>
          <p:nvPr/>
        </p:nvSpPr>
        <p:spPr>
          <a:xfrm>
            <a:off x="3086963" y="1464034"/>
            <a:ext cx="1988144" cy="461665"/>
          </a:xfrm>
          <a:prstGeom prst="rect">
            <a:avLst/>
          </a:prstGeom>
          <a:noFill/>
        </p:spPr>
        <p:txBody>
          <a:bodyPr wrap="square" rtlCol="0">
            <a:spAutoFit/>
          </a:bodyPr>
          <a:lstStyle/>
          <a:p>
            <a:r>
              <a:rPr lang="ja-JP" altLang="en-US" sz="1200" dirty="0" smtClean="0">
                <a:solidFill>
                  <a:srgbClr val="FF0000"/>
                </a:solidFill>
              </a:rPr>
              <a:t>学習者が聞き取りやすい音声の地域を推薦</a:t>
            </a:r>
            <a:endParaRPr lang="en-US" altLang="ja-JP" sz="1200" dirty="0" smtClean="0">
              <a:solidFill>
                <a:srgbClr val="FF0000"/>
              </a:solidFill>
            </a:endParaRPr>
          </a:p>
        </p:txBody>
      </p:sp>
      <p:sp>
        <p:nvSpPr>
          <p:cNvPr id="24" name="テキスト ボックス 23"/>
          <p:cNvSpPr txBox="1"/>
          <p:nvPr/>
        </p:nvSpPr>
        <p:spPr>
          <a:xfrm>
            <a:off x="2495311" y="3131929"/>
            <a:ext cx="5566611" cy="338554"/>
          </a:xfrm>
          <a:prstGeom prst="rect">
            <a:avLst/>
          </a:prstGeom>
          <a:noFill/>
        </p:spPr>
        <p:txBody>
          <a:bodyPr wrap="square" rtlCol="0">
            <a:spAutoFit/>
          </a:bodyPr>
          <a:lstStyle/>
          <a:p>
            <a:pPr marL="201168" lvl="1" indent="0">
              <a:buNone/>
            </a:pPr>
            <a:r>
              <a:rPr lang="ja-JP" altLang="en-US" sz="1400" dirty="0" smtClean="0"/>
              <a:t>聞き取りやすさ</a:t>
            </a:r>
            <a:r>
              <a:rPr lang="ja-JP" altLang="en-US" sz="1400" dirty="0"/>
              <a:t>ランキングの上位</a:t>
            </a:r>
            <a:r>
              <a:rPr lang="en-US" altLang="ja-JP" sz="1400" dirty="0"/>
              <a:t>3</a:t>
            </a:r>
            <a:r>
              <a:rPr lang="ja-JP" altLang="en-US" sz="1400" dirty="0"/>
              <a:t>地域まで繰り返す</a:t>
            </a:r>
            <a:r>
              <a:rPr lang="en-US" altLang="ja-JP" sz="1600" dirty="0"/>
              <a:t>.</a:t>
            </a:r>
          </a:p>
        </p:txBody>
      </p:sp>
      <p:sp>
        <p:nvSpPr>
          <p:cNvPr id="25" name="テキスト ボックス 24"/>
          <p:cNvSpPr txBox="1"/>
          <p:nvPr/>
        </p:nvSpPr>
        <p:spPr>
          <a:xfrm>
            <a:off x="2264229" y="656712"/>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26" name="直方体 25"/>
          <p:cNvSpPr/>
          <p:nvPr/>
        </p:nvSpPr>
        <p:spPr>
          <a:xfrm>
            <a:off x="4960018" y="1851035"/>
            <a:ext cx="1543430" cy="9893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kumimoji="1" lang="ja-JP" altLang="en-US" sz="1400" dirty="0" smtClean="0">
                <a:solidFill>
                  <a:schemeClr val="tx1"/>
                </a:solidFill>
              </a:rPr>
              <a:t>システム</a:t>
            </a:r>
            <a:endParaRPr kumimoji="1" lang="ja-JP" altLang="en-US" sz="1400" dirty="0">
              <a:solidFill>
                <a:schemeClr val="tx1"/>
              </a:solidFill>
            </a:endParaRPr>
          </a:p>
        </p:txBody>
      </p:sp>
      <p:sp>
        <p:nvSpPr>
          <p:cNvPr id="27" name="テキスト ボックス 26"/>
          <p:cNvSpPr txBox="1"/>
          <p:nvPr/>
        </p:nvSpPr>
        <p:spPr>
          <a:xfrm>
            <a:off x="3774045" y="73801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pic>
        <p:nvPicPr>
          <p:cNvPr id="28" name="図 27"/>
          <p:cNvPicPr>
            <a:picLocks noChangeAspect="1"/>
          </p:cNvPicPr>
          <p:nvPr/>
        </p:nvPicPr>
        <p:blipFill rotWithShape="1">
          <a:blip r:embed="rId3" cstate="print">
            <a:extLst>
              <a:ext uri="{28A0092B-C50C-407E-A947-70E740481C1C}">
                <a14:useLocalDpi xmlns:a14="http://schemas.microsoft.com/office/drawing/2010/main" val="0"/>
              </a:ext>
            </a:extLst>
          </a:blip>
          <a:srcRect l="1645" r="1317"/>
          <a:stretch/>
        </p:blipFill>
        <p:spPr>
          <a:xfrm>
            <a:off x="2108474" y="1921411"/>
            <a:ext cx="689461" cy="710496"/>
          </a:xfrm>
          <a:prstGeom prst="rect">
            <a:avLst/>
          </a:prstGeom>
        </p:spPr>
      </p:pic>
      <p:sp>
        <p:nvSpPr>
          <p:cNvPr id="29" name="テキスト ボックス 28"/>
          <p:cNvSpPr txBox="1"/>
          <p:nvPr/>
        </p:nvSpPr>
        <p:spPr>
          <a:xfrm>
            <a:off x="2065736" y="2631907"/>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30" name="左矢印 29"/>
          <p:cNvSpPr/>
          <p:nvPr/>
        </p:nvSpPr>
        <p:spPr>
          <a:xfrm>
            <a:off x="3364034" y="2061569"/>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左矢印 30"/>
          <p:cNvSpPr/>
          <p:nvPr/>
        </p:nvSpPr>
        <p:spPr>
          <a:xfrm rot="10800000">
            <a:off x="3364035" y="2405686"/>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3533251" y="272888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sp>
        <p:nvSpPr>
          <p:cNvPr id="33" name="コンテンツ プレースホルダー 32"/>
          <p:cNvSpPr txBox="1">
            <a:spLocks noGrp="1"/>
          </p:cNvSpPr>
          <p:nvPr>
            <p:ph idx="1"/>
          </p:nvPr>
        </p:nvSpPr>
        <p:spPr>
          <a:xfrm>
            <a:off x="786988" y="3550878"/>
            <a:ext cx="1477241" cy="757130"/>
          </a:xfrm>
          <a:prstGeom prst="rect">
            <a:avLst/>
          </a:prstGeom>
          <a:noFill/>
        </p:spPr>
        <p:txBody>
          <a:bodyPr wrap="square" rtlCol="0">
            <a:spAutoFit/>
          </a:bodyPr>
          <a:lstStyle/>
          <a:p>
            <a:r>
              <a:rPr kumimoji="1" lang="ja-JP" altLang="en-US" sz="1200" dirty="0" smtClean="0"/>
              <a:t>推薦された地域発音英語の音声で学習（</a:t>
            </a:r>
            <a:r>
              <a:rPr kumimoji="1" lang="en-US" altLang="ja-JP" sz="1200" dirty="0" smtClean="0"/>
              <a:t>1</a:t>
            </a:r>
            <a:r>
              <a:rPr kumimoji="1" lang="ja-JP" altLang="en-US" sz="1200" dirty="0" smtClean="0"/>
              <a:t>地域</a:t>
            </a:r>
            <a:r>
              <a:rPr kumimoji="1" lang="en-US" altLang="ja-JP" sz="1200" dirty="0" smtClean="0"/>
              <a:t>3</a:t>
            </a:r>
            <a:r>
              <a:rPr kumimoji="1" lang="ja-JP" altLang="en-US" sz="1200" dirty="0" smtClean="0"/>
              <a:t>～</a:t>
            </a:r>
            <a:r>
              <a:rPr kumimoji="1" lang="en-US" altLang="ja-JP" sz="1200" dirty="0" smtClean="0"/>
              <a:t>4</a:t>
            </a:r>
            <a:r>
              <a:rPr kumimoji="1" lang="ja-JP" altLang="en-US" sz="1200" dirty="0" smtClean="0"/>
              <a:t>問，　全部で</a:t>
            </a:r>
            <a:r>
              <a:rPr kumimoji="1" lang="en-US" altLang="ja-JP" sz="1200" dirty="0" smtClean="0"/>
              <a:t>10</a:t>
            </a:r>
            <a:r>
              <a:rPr kumimoji="1" lang="ja-JP" altLang="en-US" sz="1200" dirty="0" smtClean="0"/>
              <a:t>問～）</a:t>
            </a:r>
            <a:endParaRPr kumimoji="1" lang="ja-JP" altLang="en-US" sz="1200" dirty="0"/>
          </a:p>
        </p:txBody>
      </p:sp>
    </p:spTree>
    <p:extLst>
      <p:ext uri="{BB962C8B-B14F-4D97-AF65-F5344CB8AC3E}">
        <p14:creationId xmlns:p14="http://schemas.microsoft.com/office/powerpoint/2010/main" val="791631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917353" y="745971"/>
            <a:ext cx="984019" cy="365125"/>
          </a:xfrm>
        </p:spPr>
        <p:txBody>
          <a:bodyPr/>
          <a:lstStyle/>
          <a:p>
            <a:endParaRPr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512285" y="2529611"/>
            <a:ext cx="805146" cy="869027"/>
          </a:xfrm>
          <a:prstGeom prst="rect">
            <a:avLst/>
          </a:prstGeom>
        </p:spPr>
      </p:pic>
      <p:sp>
        <p:nvSpPr>
          <p:cNvPr id="7" name="テキスト ボックス 6"/>
          <p:cNvSpPr txBox="1"/>
          <p:nvPr/>
        </p:nvSpPr>
        <p:spPr>
          <a:xfrm>
            <a:off x="869020" y="3490023"/>
            <a:ext cx="9860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8"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817" y="2710267"/>
            <a:ext cx="688371" cy="688371"/>
          </a:xfrm>
          <a:prstGeom prst="rect">
            <a:avLst/>
          </a:prstGeom>
        </p:spPr>
      </p:pic>
      <p:sp>
        <p:nvSpPr>
          <p:cNvPr id="9" name="左右矢印 8"/>
          <p:cNvSpPr/>
          <p:nvPr/>
        </p:nvSpPr>
        <p:spPr>
          <a:xfrm>
            <a:off x="2856275" y="2224726"/>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461627" y="1813693"/>
            <a:ext cx="2500829" cy="307777"/>
          </a:xfrm>
          <a:prstGeom prst="rect">
            <a:avLst/>
          </a:prstGeom>
          <a:noFill/>
        </p:spPr>
        <p:txBody>
          <a:bodyPr wrap="square" rtlCol="0">
            <a:spAutoFit/>
          </a:bodyPr>
          <a:lstStyle/>
          <a:p>
            <a:r>
              <a:rPr kumimoji="1" lang="ja-JP" altLang="en-US" sz="1400" dirty="0" smtClean="0"/>
              <a:t>①従来方式による学習</a:t>
            </a:r>
            <a:endParaRPr kumimoji="1" lang="ja-JP" altLang="en-US" sz="1400" dirty="0"/>
          </a:p>
        </p:txBody>
      </p:sp>
      <p:sp>
        <p:nvSpPr>
          <p:cNvPr id="11" name="正方形/長方形 10"/>
          <p:cNvSpPr/>
          <p:nvPr/>
        </p:nvSpPr>
        <p:spPr>
          <a:xfrm>
            <a:off x="4472003" y="1962214"/>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従来システム</a:t>
            </a:r>
            <a:endParaRPr kumimoji="1" lang="ja-JP" altLang="en-US" sz="1400" dirty="0">
              <a:solidFill>
                <a:schemeClr val="tx1"/>
              </a:solidFill>
            </a:endParaRPr>
          </a:p>
        </p:txBody>
      </p:sp>
      <p:sp>
        <p:nvSpPr>
          <p:cNvPr id="12" name="右矢印 11"/>
          <p:cNvSpPr/>
          <p:nvPr/>
        </p:nvSpPr>
        <p:spPr>
          <a:xfrm>
            <a:off x="6194766" y="2218535"/>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395824" y="1740000"/>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845" y="2111176"/>
            <a:ext cx="609600" cy="609600"/>
          </a:xfrm>
          <a:prstGeom prst="rect">
            <a:avLst/>
          </a:prstGeom>
        </p:spPr>
      </p:pic>
      <p:sp>
        <p:nvSpPr>
          <p:cNvPr id="15" name="左右矢印 14"/>
          <p:cNvSpPr/>
          <p:nvPr/>
        </p:nvSpPr>
        <p:spPr>
          <a:xfrm>
            <a:off x="2813401" y="396001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165960" y="3459117"/>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ja-JP" altLang="en-US" sz="1400" dirty="0"/>
          </a:p>
        </p:txBody>
      </p:sp>
      <p:sp>
        <p:nvSpPr>
          <p:cNvPr id="17" name="正方形/長方形 16"/>
          <p:cNvSpPr/>
          <p:nvPr/>
        </p:nvSpPr>
        <p:spPr>
          <a:xfrm>
            <a:off x="4451261" y="3745593"/>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18" name="右矢印 17"/>
          <p:cNvSpPr/>
          <p:nvPr/>
        </p:nvSpPr>
        <p:spPr>
          <a:xfrm>
            <a:off x="6156740" y="394988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6452180" y="3452847"/>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666" y="3797800"/>
            <a:ext cx="609600" cy="609600"/>
          </a:xfrm>
          <a:prstGeom prst="rect">
            <a:avLst/>
          </a:prstGeom>
        </p:spPr>
      </p:pic>
      <p:sp>
        <p:nvSpPr>
          <p:cNvPr id="22" name="左矢印 21"/>
          <p:cNvSpPr/>
          <p:nvPr/>
        </p:nvSpPr>
        <p:spPr>
          <a:xfrm rot="20909292">
            <a:off x="4423989" y="2924832"/>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5400000">
            <a:off x="7290559" y="4469664"/>
            <a:ext cx="203812" cy="345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6596882" y="4791465"/>
            <a:ext cx="2089534" cy="307777"/>
          </a:xfrm>
          <a:prstGeom prst="rect">
            <a:avLst/>
          </a:prstGeom>
          <a:noFill/>
        </p:spPr>
        <p:txBody>
          <a:bodyPr wrap="square" rtlCol="0">
            <a:spAutoFit/>
          </a:bodyPr>
          <a:lstStyle/>
          <a:p>
            <a:r>
              <a:rPr lang="ja-JP" altLang="en-US" sz="1400" dirty="0" smtClean="0"/>
              <a:t>⑤アンケート実施</a:t>
            </a:r>
            <a:endParaRPr kumimoji="1" lang="ja-JP" altLang="en-US" sz="1400" dirty="0"/>
          </a:p>
        </p:txBody>
      </p:sp>
      <p:pic>
        <p:nvPicPr>
          <p:cNvPr id="25" name="図 24"/>
          <p:cNvPicPr>
            <a:picLocks noChangeAspect="1"/>
          </p:cNvPicPr>
          <p:nvPr/>
        </p:nvPicPr>
        <p:blipFill rotWithShape="1">
          <a:blip r:embed="rId5">
            <a:extLst>
              <a:ext uri="{28A0092B-C50C-407E-A947-70E740481C1C}">
                <a14:useLocalDpi xmlns:a14="http://schemas.microsoft.com/office/drawing/2010/main" val="0"/>
              </a:ext>
            </a:extLst>
          </a:blip>
          <a:srcRect t="3065" b="2069"/>
          <a:stretch/>
        </p:blipFill>
        <p:spPr>
          <a:xfrm>
            <a:off x="7131138" y="5034083"/>
            <a:ext cx="731617" cy="694063"/>
          </a:xfrm>
          <a:prstGeom prst="rect">
            <a:avLst/>
          </a:prstGeom>
        </p:spPr>
      </p:pic>
      <p:sp>
        <p:nvSpPr>
          <p:cNvPr id="26" name="テキスト ボックス 25"/>
          <p:cNvSpPr txBox="1"/>
          <p:nvPr/>
        </p:nvSpPr>
        <p:spPr>
          <a:xfrm>
            <a:off x="216569" y="5016358"/>
            <a:ext cx="1849036" cy="338554"/>
          </a:xfrm>
          <a:prstGeom prst="rect">
            <a:avLst/>
          </a:prstGeom>
          <a:noFill/>
        </p:spPr>
        <p:txBody>
          <a:bodyPr wrap="square" rtlCol="0">
            <a:spAutoFit/>
          </a:bodyPr>
          <a:lstStyle/>
          <a:p>
            <a:r>
              <a:rPr kumimoji="1" lang="en-US" altLang="ja-JP" sz="1600" dirty="0" smtClean="0"/>
              <a:t>Ex</a:t>
            </a:r>
            <a:r>
              <a:rPr lang="en-US" altLang="ja-JP" sz="1600" dirty="0" smtClean="0"/>
              <a:t>)</a:t>
            </a:r>
            <a:r>
              <a:rPr lang="ja-JP" altLang="en-US" sz="1600" dirty="0" smtClean="0"/>
              <a:t>地域推薦の例</a:t>
            </a:r>
            <a:endParaRPr kumimoji="1" lang="ja-JP" altLang="en-US" sz="1600" dirty="0"/>
          </a:p>
        </p:txBody>
      </p:sp>
      <p:pic>
        <p:nvPicPr>
          <p:cNvPr id="27" name="図 26"/>
          <p:cNvPicPr>
            <a:picLocks noChangeAspect="1"/>
          </p:cNvPicPr>
          <p:nvPr/>
        </p:nvPicPr>
        <p:blipFill rotWithShape="1">
          <a:blip r:embed="rId6"/>
          <a:srcRect l="4876" t="39292" r="76797" b="25305"/>
          <a:stretch/>
        </p:blipFill>
        <p:spPr>
          <a:xfrm>
            <a:off x="2505737" y="5076363"/>
            <a:ext cx="1701388" cy="1255787"/>
          </a:xfrm>
          <a:prstGeom prst="rect">
            <a:avLst/>
          </a:prstGeom>
        </p:spPr>
      </p:pic>
      <p:pic>
        <p:nvPicPr>
          <p:cNvPr id="28" name="図 27"/>
          <p:cNvPicPr>
            <a:picLocks noChangeAspect="1"/>
          </p:cNvPicPr>
          <p:nvPr/>
        </p:nvPicPr>
        <p:blipFill rotWithShape="1">
          <a:blip r:embed="rId7" cstate="print">
            <a:extLst>
              <a:ext uri="{28A0092B-C50C-407E-A947-70E740481C1C}">
                <a14:useLocalDpi xmlns:a14="http://schemas.microsoft.com/office/drawing/2010/main" val="0"/>
              </a:ext>
            </a:extLst>
          </a:blip>
          <a:srcRect l="8075" t="25965" r="61863" b="36824"/>
          <a:stretch/>
        </p:blipFill>
        <p:spPr>
          <a:xfrm>
            <a:off x="4557494" y="5016358"/>
            <a:ext cx="1686810" cy="1309786"/>
          </a:xfrm>
          <a:prstGeom prst="rect">
            <a:avLst/>
          </a:prstGeom>
        </p:spPr>
      </p:pic>
      <p:sp>
        <p:nvSpPr>
          <p:cNvPr id="29" name="テキスト ボックス 28"/>
          <p:cNvSpPr txBox="1"/>
          <p:nvPr/>
        </p:nvSpPr>
        <p:spPr>
          <a:xfrm>
            <a:off x="3928829" y="5501974"/>
            <a:ext cx="556591" cy="338554"/>
          </a:xfrm>
          <a:prstGeom prst="rect">
            <a:avLst/>
          </a:prstGeom>
          <a:noFill/>
        </p:spPr>
        <p:txBody>
          <a:bodyPr wrap="square" rtlCol="0">
            <a:spAutoFit/>
          </a:bodyPr>
          <a:lstStyle/>
          <a:p>
            <a:r>
              <a:rPr kumimoji="1" lang="en-US" altLang="ja-JP" sz="1600" dirty="0" smtClean="0"/>
              <a:t>OR</a:t>
            </a:r>
            <a:endParaRPr kumimoji="1" lang="ja-JP" altLang="en-US" sz="1600" dirty="0"/>
          </a:p>
        </p:txBody>
      </p:sp>
    </p:spTree>
    <p:extLst>
      <p:ext uri="{BB962C8B-B14F-4D97-AF65-F5344CB8AC3E}">
        <p14:creationId xmlns:p14="http://schemas.microsoft.com/office/powerpoint/2010/main" val="98178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301777"/>
            <a:ext cx="7543800" cy="1450757"/>
          </a:xfrm>
        </p:spPr>
        <p:txBody>
          <a:bodyPr>
            <a:normAutofit/>
          </a:bodyPr>
          <a:lstStyle/>
          <a:p>
            <a:r>
              <a:rPr lang="ja-JP" altLang="en-US" sz="4400" b="1" dirty="0" smtClean="0"/>
              <a:t>実験①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55</a:t>
            </a:fld>
            <a:endParaRPr lang="ja-JP" altLang="en-US" dirty="0"/>
          </a:p>
        </p:txBody>
      </p:sp>
      <p:sp>
        <p:nvSpPr>
          <p:cNvPr id="8" name="テキスト ボックス 7"/>
          <p:cNvSpPr txBox="1"/>
          <p:nvPr/>
        </p:nvSpPr>
        <p:spPr>
          <a:xfrm>
            <a:off x="3653769" y="6012744"/>
            <a:ext cx="2560454" cy="307777"/>
          </a:xfrm>
          <a:prstGeom prst="rect">
            <a:avLst/>
          </a:prstGeom>
          <a:noFill/>
        </p:spPr>
        <p:txBody>
          <a:bodyPr wrap="square" rtlCol="0">
            <a:spAutoFit/>
          </a:bodyPr>
          <a:lstStyle/>
          <a:p>
            <a:r>
              <a:rPr lang="en-US" altLang="ja-JP" sz="1400" dirty="0" smtClean="0"/>
              <a:t>Figure11</a:t>
            </a:r>
            <a:r>
              <a:rPr lang="ja-JP" altLang="en-US" sz="1400" dirty="0" smtClean="0"/>
              <a:t>　実験の流れ図</a:t>
            </a:r>
            <a:r>
              <a:rPr lang="ja-JP" altLang="en-US" sz="1400" dirty="0"/>
              <a:t>②</a:t>
            </a:r>
            <a:endParaRPr kumimoji="1" lang="ja-JP" altLang="en-US" sz="14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48225" y="3179399"/>
            <a:ext cx="975508" cy="1052906"/>
          </a:xfrm>
          <a:prstGeom prst="rect">
            <a:avLst/>
          </a:prstGeom>
        </p:spPr>
      </p:pic>
      <p:sp>
        <p:nvSpPr>
          <p:cNvPr id="10" name="テキスト ボックス 9"/>
          <p:cNvSpPr txBox="1"/>
          <p:nvPr/>
        </p:nvSpPr>
        <p:spPr>
          <a:xfrm>
            <a:off x="835979" y="4293700"/>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563" y="3428979"/>
            <a:ext cx="834024" cy="834024"/>
          </a:xfrm>
          <a:prstGeom prst="rect">
            <a:avLst/>
          </a:prstGeom>
        </p:spPr>
      </p:pic>
      <p:sp>
        <p:nvSpPr>
          <p:cNvPr id="13" name="テキスト ボックス 12"/>
          <p:cNvSpPr txBox="1"/>
          <p:nvPr/>
        </p:nvSpPr>
        <p:spPr>
          <a:xfrm>
            <a:off x="1823608" y="2255759"/>
            <a:ext cx="2914539" cy="307777"/>
          </a:xfrm>
          <a:prstGeom prst="rect">
            <a:avLst/>
          </a:prstGeom>
          <a:noFill/>
        </p:spPr>
        <p:txBody>
          <a:bodyPr wrap="square" rtlCol="0">
            <a:spAutoFit/>
          </a:bodyPr>
          <a:lstStyle/>
          <a:p>
            <a:r>
              <a:rPr lang="ja-JP" altLang="en-US" sz="1400" dirty="0" smtClean="0"/>
              <a:t>ベースラインシステムによる学習</a:t>
            </a:r>
            <a:endParaRPr kumimoji="1" lang="en-US" altLang="ja-JP" sz="1400" dirty="0" smtClean="0"/>
          </a:p>
        </p:txBody>
      </p:sp>
      <p:sp>
        <p:nvSpPr>
          <p:cNvPr id="14" name="正方形/長方形 13"/>
          <p:cNvSpPr/>
          <p:nvPr/>
        </p:nvSpPr>
        <p:spPr>
          <a:xfrm>
            <a:off x="4420726" y="2630276"/>
            <a:ext cx="1305166" cy="643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9" name="テキスト ボックス 18"/>
          <p:cNvSpPr txBox="1"/>
          <p:nvPr/>
        </p:nvSpPr>
        <p:spPr>
          <a:xfrm>
            <a:off x="2061978" y="4963207"/>
            <a:ext cx="2500829" cy="307777"/>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368277" y="438579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7" name="右矢印 6"/>
          <p:cNvSpPr/>
          <p:nvPr/>
        </p:nvSpPr>
        <p:spPr>
          <a:xfrm>
            <a:off x="2758361" y="3112438"/>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rot="10800000">
            <a:off x="2733658" y="2623145"/>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p:cNvSpPr/>
          <p:nvPr/>
        </p:nvSpPr>
        <p:spPr>
          <a:xfrm>
            <a:off x="2746983" y="4056574"/>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rot="10800000">
            <a:off x="2758361" y="4584919"/>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593976" y="3570154"/>
            <a:ext cx="3736587" cy="338554"/>
          </a:xfrm>
          <a:prstGeom prst="rect">
            <a:avLst/>
          </a:prstGeom>
          <a:noFill/>
        </p:spPr>
        <p:txBody>
          <a:bodyPr wrap="square" rtlCol="0">
            <a:spAutoFit/>
          </a:bodyPr>
          <a:lstStyle/>
          <a:p>
            <a:r>
              <a:rPr kumimoji="1" lang="ja-JP" altLang="en-US" sz="1600" dirty="0" smtClean="0"/>
              <a:t>解答（</a:t>
            </a:r>
            <a:r>
              <a:rPr kumimoji="1" lang="en-US" altLang="ja-JP" sz="1600" dirty="0" smtClean="0"/>
              <a:t>1</a:t>
            </a:r>
            <a:r>
              <a:rPr kumimoji="1" lang="ja-JP" altLang="en-US" sz="1600" dirty="0" smtClean="0"/>
              <a:t>日何</a:t>
            </a:r>
            <a:r>
              <a:rPr lang="ja-JP" altLang="en-US" sz="1600" dirty="0"/>
              <a:t>問</a:t>
            </a:r>
            <a:r>
              <a:rPr lang="ja-JP" altLang="en-US" sz="1600" dirty="0" smtClean="0"/>
              <a:t>か，合計何問か）</a:t>
            </a:r>
            <a:endParaRPr kumimoji="1" lang="ja-JP" altLang="en-US" sz="1600" dirty="0"/>
          </a:p>
        </p:txBody>
      </p:sp>
      <p:sp>
        <p:nvSpPr>
          <p:cNvPr id="31" name="テキスト ボックス 30"/>
          <p:cNvSpPr txBox="1"/>
          <p:nvPr/>
        </p:nvSpPr>
        <p:spPr>
          <a:xfrm>
            <a:off x="6103405" y="3787623"/>
            <a:ext cx="1593837" cy="307777"/>
          </a:xfrm>
          <a:prstGeom prst="rect">
            <a:avLst/>
          </a:prstGeom>
          <a:noFill/>
        </p:spPr>
        <p:txBody>
          <a:bodyPr wrap="square" rtlCol="0">
            <a:spAutoFit/>
          </a:bodyPr>
          <a:lstStyle/>
          <a:p>
            <a:r>
              <a:rPr lang="ja-JP" altLang="en-US" sz="1400" dirty="0" smtClean="0"/>
              <a:t>実験</a:t>
            </a:r>
            <a:r>
              <a:rPr lang="ja-JP" altLang="en-US" sz="1400" dirty="0"/>
              <a:t>結果</a:t>
            </a:r>
            <a:r>
              <a:rPr lang="ja-JP" altLang="en-US" sz="1400" dirty="0" smtClean="0"/>
              <a:t>を比較</a:t>
            </a:r>
            <a:endParaRPr kumimoji="1" lang="en-US" altLang="ja-JP" sz="1400" dirty="0" smtClean="0"/>
          </a:p>
        </p:txBody>
      </p:sp>
      <p:sp>
        <p:nvSpPr>
          <p:cNvPr id="32" name="左右矢印 31"/>
          <p:cNvSpPr/>
          <p:nvPr/>
        </p:nvSpPr>
        <p:spPr>
          <a:xfrm rot="5400000">
            <a:off x="7388126" y="3705180"/>
            <a:ext cx="776370" cy="400669"/>
          </a:xfrm>
          <a:prstGeom prst="leftRightArrow">
            <a:avLst>
              <a:gd name="adj1" fmla="val 50000"/>
              <a:gd name="adj2" fmla="val 46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a:off x="5964921" y="2858547"/>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5872847" y="4578880"/>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6584353" y="4512711"/>
            <a:ext cx="2111274" cy="662190"/>
          </a:xfrm>
          <a:prstGeom prst="rect">
            <a:avLst/>
          </a:prstGeom>
          <a:noFill/>
          <a:ln>
            <a:solidFill>
              <a:srgbClr val="00B0F0"/>
            </a:solidFill>
          </a:ln>
        </p:spPr>
        <p:txBody>
          <a:bodyPr wrap="square" rtlCol="0">
            <a:spAutoFit/>
          </a:bodyPr>
          <a:lstStyle/>
          <a:p>
            <a:r>
              <a:rPr kumimoji="1" lang="ja-JP" altLang="en-US" dirty="0" smtClean="0"/>
              <a:t>実験結果　　　　（提案システム）</a:t>
            </a:r>
            <a:endParaRPr kumimoji="1" lang="ja-JP" altLang="en-US" dirty="0"/>
          </a:p>
        </p:txBody>
      </p:sp>
      <p:sp>
        <p:nvSpPr>
          <p:cNvPr id="37" name="テキスト ボックス 36"/>
          <p:cNvSpPr txBox="1"/>
          <p:nvPr/>
        </p:nvSpPr>
        <p:spPr>
          <a:xfrm>
            <a:off x="6641605" y="2643383"/>
            <a:ext cx="2111274" cy="646331"/>
          </a:xfrm>
          <a:prstGeom prst="rect">
            <a:avLst/>
          </a:prstGeom>
          <a:noFill/>
          <a:ln>
            <a:solidFill>
              <a:srgbClr val="00B0F0"/>
            </a:solidFill>
          </a:ln>
        </p:spPr>
        <p:txBody>
          <a:bodyPr wrap="square" rtlCol="0">
            <a:spAutoFit/>
          </a:bodyPr>
          <a:lstStyle/>
          <a:p>
            <a:r>
              <a:rPr kumimoji="1" lang="ja-JP" altLang="en-US" dirty="0" smtClean="0"/>
              <a:t>実験結果　　　　（ベースライン）</a:t>
            </a:r>
            <a:endParaRPr kumimoji="1" lang="ja-JP" altLang="en-US" dirty="0"/>
          </a:p>
        </p:txBody>
      </p:sp>
    </p:spTree>
    <p:extLst>
      <p:ext uri="{BB962C8B-B14F-4D97-AF65-F5344CB8AC3E}">
        <p14:creationId xmlns:p14="http://schemas.microsoft.com/office/powerpoint/2010/main" val="2547776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877409743"/>
              </p:ext>
            </p:extLst>
          </p:nvPr>
        </p:nvGraphicFramePr>
        <p:xfrm>
          <a:off x="724663" y="2329663"/>
          <a:ext cx="8018910" cy="3114886"/>
        </p:xfrm>
        <a:graphic>
          <a:graphicData uri="http://schemas.openxmlformats.org/drawingml/2006/table">
            <a:tbl>
              <a:tblPr>
                <a:tableStyleId>{5C22544A-7EE6-4342-B048-85BDC9FD1C3A}</a:tableStyleId>
              </a:tblPr>
              <a:tblGrid>
                <a:gridCol w="791107">
                  <a:extLst>
                    <a:ext uri="{9D8B030D-6E8A-4147-A177-3AD203B41FA5}">
                      <a16:colId xmlns:a16="http://schemas.microsoft.com/office/drawing/2014/main" val="1701630353"/>
                    </a:ext>
                  </a:extLst>
                </a:gridCol>
                <a:gridCol w="801191">
                  <a:extLst>
                    <a:ext uri="{9D8B030D-6E8A-4147-A177-3AD203B41FA5}">
                      <a16:colId xmlns:a16="http://schemas.microsoft.com/office/drawing/2014/main" val="420958670"/>
                    </a:ext>
                  </a:extLst>
                </a:gridCol>
                <a:gridCol w="801191">
                  <a:extLst>
                    <a:ext uri="{9D8B030D-6E8A-4147-A177-3AD203B41FA5}">
                      <a16:colId xmlns:a16="http://schemas.microsoft.com/office/drawing/2014/main" val="3567439545"/>
                    </a:ext>
                  </a:extLst>
                </a:gridCol>
                <a:gridCol w="1514249">
                  <a:extLst>
                    <a:ext uri="{9D8B030D-6E8A-4147-A177-3AD203B41FA5}">
                      <a16:colId xmlns:a16="http://schemas.microsoft.com/office/drawing/2014/main" val="787371553"/>
                    </a:ext>
                  </a:extLst>
                </a:gridCol>
                <a:gridCol w="1931761">
                  <a:extLst>
                    <a:ext uri="{9D8B030D-6E8A-4147-A177-3AD203B41FA5}">
                      <a16:colId xmlns:a16="http://schemas.microsoft.com/office/drawing/2014/main" val="1530371509"/>
                    </a:ext>
                  </a:extLst>
                </a:gridCol>
                <a:gridCol w="2179411">
                  <a:extLst>
                    <a:ext uri="{9D8B030D-6E8A-4147-A177-3AD203B41FA5}">
                      <a16:colId xmlns:a16="http://schemas.microsoft.com/office/drawing/2014/main" val="1513993032"/>
                    </a:ext>
                  </a:extLst>
                </a:gridCol>
              </a:tblGrid>
              <a:tr h="357309">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音源</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音声別</a:t>
                      </a:r>
                      <a:r>
                        <a:rPr lang="ja-JP" altLang="en-US" sz="1400" b="1" u="none" strike="noStrike" dirty="0" smtClean="0">
                          <a:solidFill>
                            <a:srgbClr val="FF0000"/>
                          </a:solidFill>
                          <a:effectLst/>
                          <a:latin typeface="+mn-ea"/>
                          <a:ea typeface="+mn-ea"/>
                        </a:rPr>
                        <a:t>正答率</a:t>
                      </a:r>
                      <a:r>
                        <a:rPr lang="en-US" altLang="ja-JP" sz="1400" b="1" u="none" strike="noStrike" dirty="0" smtClean="0">
                          <a:solidFill>
                            <a:srgbClr val="FF0000"/>
                          </a:solidFill>
                          <a:effectLst/>
                          <a:latin typeface="+mn-ea"/>
                          <a:ea typeface="+mn-ea"/>
                        </a:rPr>
                        <a:t>(%)</a:t>
                      </a:r>
                      <a:endParaRPr lang="ja-JP" altLang="en-US"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zh-TW" altLang="en-US" sz="1400" b="1" u="none" strike="noStrike" dirty="0">
                          <a:solidFill>
                            <a:srgbClr val="FF0000"/>
                          </a:solidFill>
                          <a:effectLst/>
                          <a:latin typeface="メイリオ" panose="020B0604030504040204" pitchFamily="50" charset="-128"/>
                          <a:ea typeface="メイリオ" panose="020B0604030504040204" pitchFamily="50" charset="-128"/>
                        </a:rPr>
                        <a:t>地域</a:t>
                      </a:r>
                      <a:r>
                        <a:rPr lang="zh-TW" altLang="en-US" sz="1400" b="1" u="none" strike="noStrike" dirty="0" smtClean="0">
                          <a:solidFill>
                            <a:srgbClr val="FF0000"/>
                          </a:solidFill>
                          <a:effectLst/>
                          <a:latin typeface="メイリオ" panose="020B0604030504040204" pitchFamily="50" charset="-128"/>
                          <a:ea typeface="メイリオ" panose="020B0604030504040204" pitchFamily="50" charset="-128"/>
                        </a:rPr>
                        <a:t>別</a:t>
                      </a:r>
                      <a:r>
                        <a:rPr lang="ja-JP" altLang="en-US" sz="1400" b="1" u="none" strike="noStrike" dirty="0" smtClean="0">
                          <a:solidFill>
                            <a:srgbClr val="FF0000"/>
                          </a:solidFill>
                          <a:effectLst/>
                          <a:latin typeface="+mn-ea"/>
                          <a:ea typeface="+mn-ea"/>
                        </a:rPr>
                        <a:t>問題</a:t>
                      </a:r>
                      <a:r>
                        <a:rPr lang="zh-TW" altLang="en-US" sz="1400" b="1" u="none" strike="noStrike" dirty="0" smtClean="0">
                          <a:solidFill>
                            <a:srgbClr val="FF0000"/>
                          </a:solidFill>
                          <a:effectLst/>
                          <a:latin typeface="メイリオ" panose="020B0604030504040204" pitchFamily="50" charset="-128"/>
                          <a:ea typeface="メイリオ" panose="020B0604030504040204" pitchFamily="50" charset="-128"/>
                        </a:rPr>
                        <a:t>正答率</a:t>
                      </a:r>
                      <a:r>
                        <a:rPr lang="en-US" altLang="zh-TW" sz="1400" b="1" u="none" strike="noStrike" dirty="0" smtClean="0">
                          <a:solidFill>
                            <a:srgbClr val="FF0000"/>
                          </a:solidFill>
                          <a:effectLst/>
                          <a:latin typeface="+mn-ea"/>
                          <a:ea typeface="+mn-ea"/>
                        </a:rPr>
                        <a:t>(</a:t>
                      </a:r>
                      <a:r>
                        <a:rPr lang="ja-JP" altLang="en-US" sz="1400" b="1" u="none" strike="noStrike" dirty="0" smtClean="0">
                          <a:solidFill>
                            <a:srgbClr val="FF0000"/>
                          </a:solidFill>
                          <a:effectLst/>
                          <a:latin typeface="+mn-ea"/>
                          <a:ea typeface="+mn-ea"/>
                        </a:rPr>
                        <a:t>％</a:t>
                      </a:r>
                      <a:r>
                        <a:rPr lang="en-US" altLang="ja-JP" sz="1400" b="1" u="none" strike="noStrike" dirty="0" smtClean="0">
                          <a:solidFill>
                            <a:srgbClr val="FF0000"/>
                          </a:solidFill>
                          <a:effectLst/>
                          <a:latin typeface="+mn-ea"/>
                          <a:ea typeface="+mn-ea"/>
                        </a:rPr>
                        <a:t>)</a:t>
                      </a:r>
                      <a:endParaRPr lang="en-US" altLang="zh-TW"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地域別正答率</a:t>
                      </a:r>
                      <a:r>
                        <a:rPr lang="en-US" altLang="ja-JP" sz="1400" b="1" u="none" strike="noStrike" dirty="0" smtClean="0">
                          <a:solidFill>
                            <a:srgbClr val="FF0000"/>
                          </a:solidFill>
                          <a:effectLst/>
                          <a:latin typeface="+mn-ea"/>
                          <a:ea typeface="+mn-ea"/>
                        </a:rPr>
                        <a:t>(%</a:t>
                      </a:r>
                      <a:r>
                        <a:rPr lang="en-US" sz="1400" b="1" u="none" strike="noStrike" dirty="0" smtClean="0">
                          <a:solidFill>
                            <a:srgbClr val="FF0000"/>
                          </a:solidFill>
                          <a:effectLst/>
                          <a:latin typeface="+mn-ea"/>
                          <a:ea typeface="+mn-ea"/>
                        </a:rPr>
                        <a:t>)</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1110966126"/>
                  </a:ext>
                </a:extLst>
              </a:tr>
              <a:tr h="349904">
                <a:tc rowSpan="2">
                  <a:txBody>
                    <a:bodyPr/>
                    <a:lstStyle/>
                    <a:p>
                      <a:pPr algn="ctr" fontAlgn="ctr"/>
                      <a:r>
                        <a:rPr lang="en-US" sz="1400" u="none" strike="noStrike">
                          <a:effectLst/>
                          <a:latin typeface="+mn-ea"/>
                          <a:ea typeface="+mn-ea"/>
                        </a:rPr>
                        <a:t>N1</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N1_1</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Cx1_1=  (</a:t>
                      </a:r>
                      <a:r>
                        <a:rPr lang="en-US" sz="1400" u="none" strike="noStrike" dirty="0" smtClean="0">
                          <a:effectLst/>
                          <a:latin typeface="+mn-ea"/>
                          <a:ea typeface="+mn-ea"/>
                        </a:rPr>
                        <a:t>X1_1+X1_2</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CX1_all=(Cx1_1+Cx1_2)/2</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266039643"/>
                  </a:ext>
                </a:extLst>
              </a:tr>
              <a:tr h="341573">
                <a:tc vMerge="1">
                  <a:txBody>
                    <a:bodyPr/>
                    <a:lstStyle/>
                    <a:p>
                      <a:endParaRPr kumimoji="1" lang="ja-JP" altLang="en-US"/>
                    </a:p>
                  </a:txBody>
                  <a:tcPr/>
                </a:tc>
                <a:tc>
                  <a:txBody>
                    <a:bodyPr/>
                    <a:lstStyle/>
                    <a:p>
                      <a:pPr algn="l" fontAlgn="ctr"/>
                      <a:r>
                        <a:rPr lang="en-US" sz="1400" u="none" strike="noStrike" dirty="0">
                          <a:effectLst/>
                          <a:latin typeface="+mn-ea"/>
                          <a:ea typeface="+mn-ea"/>
                        </a:rPr>
                        <a:t>N1_2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340835582"/>
                  </a:ext>
                </a:extLst>
              </a:tr>
              <a:tr h="341573">
                <a:tc rowSpan="2">
                  <a:txBody>
                    <a:bodyPr/>
                    <a:lstStyle/>
                    <a:p>
                      <a:pPr algn="ctr" fontAlgn="ctr"/>
                      <a:r>
                        <a:rPr lang="en-US" sz="1400" u="none" strike="noStrike">
                          <a:effectLst/>
                          <a:latin typeface="+mn-ea"/>
                          <a:ea typeface="+mn-ea"/>
                        </a:rPr>
                        <a:t>N2</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N2_1</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Cx1_2=  (</a:t>
                      </a:r>
                      <a:r>
                        <a:rPr lang="en-US" sz="1400" u="none" strike="noStrike" dirty="0" smtClean="0">
                          <a:effectLst/>
                          <a:latin typeface="+mn-ea"/>
                          <a:ea typeface="+mn-ea"/>
                        </a:rPr>
                        <a:t>X2_1+X2_2</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187088310"/>
                  </a:ext>
                </a:extLst>
              </a:tr>
              <a:tr h="349904">
                <a:tc vMerge="1">
                  <a:txBody>
                    <a:bodyPr/>
                    <a:lstStyle/>
                    <a:p>
                      <a:endParaRPr kumimoji="1" lang="ja-JP" altLang="en-US"/>
                    </a:p>
                  </a:txBody>
                  <a:tcPr/>
                </a:tc>
                <a:tc>
                  <a:txBody>
                    <a:bodyPr/>
                    <a:lstStyle/>
                    <a:p>
                      <a:pPr algn="l" fontAlgn="ctr"/>
                      <a:r>
                        <a:rPr lang="en-US" sz="1400" u="none" strike="noStrike" dirty="0">
                          <a:effectLst/>
                          <a:latin typeface="+mn-ea"/>
                          <a:ea typeface="+mn-ea"/>
                        </a:rPr>
                        <a:t>N2_2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34665575"/>
                  </a:ext>
                </a:extLst>
              </a:tr>
              <a:tr h="341573">
                <a:tc rowSpan="2">
                  <a:txBody>
                    <a:bodyPr/>
                    <a:lstStyle/>
                    <a:p>
                      <a:pPr algn="ctr" fontAlgn="ctr"/>
                      <a:r>
                        <a:rPr lang="en-US" sz="1400" u="none" strike="noStrike">
                          <a:effectLst/>
                          <a:latin typeface="+mn-ea"/>
                          <a:ea typeface="+mn-ea"/>
                        </a:rPr>
                        <a:t>N1</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N1_3</a:t>
                      </a:r>
                      <a:endParaRPr lang="en-US" sz="1400" b="0" i="0" u="none" strike="noStrike">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X1_3</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Cx2_1=  (</a:t>
                      </a:r>
                      <a:r>
                        <a:rPr lang="en-US" sz="1400" u="none" strike="noStrike" dirty="0" smtClean="0">
                          <a:effectLst/>
                          <a:latin typeface="+mn-ea"/>
                          <a:ea typeface="+mn-ea"/>
                        </a:rPr>
                        <a:t>X1_3+X1_4</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CX2_all=(Cx2_1+Cx2_2)/2</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786423327"/>
                  </a:ext>
                </a:extLst>
              </a:tr>
              <a:tr h="341573">
                <a:tc vMerge="1">
                  <a:txBody>
                    <a:bodyPr/>
                    <a:lstStyle/>
                    <a:p>
                      <a:endParaRPr kumimoji="1" lang="ja-JP" altLang="en-US"/>
                    </a:p>
                  </a:txBody>
                  <a:tcPr/>
                </a:tc>
                <a:tc>
                  <a:txBody>
                    <a:bodyPr/>
                    <a:lstStyle/>
                    <a:p>
                      <a:pPr algn="l" fontAlgn="ctr"/>
                      <a:r>
                        <a:rPr lang="en-US" sz="1400" u="none" strike="noStrike">
                          <a:effectLst/>
                          <a:latin typeface="+mn-ea"/>
                          <a:ea typeface="+mn-ea"/>
                        </a:rPr>
                        <a:t>N1_4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60409714"/>
                  </a:ext>
                </a:extLst>
              </a:tr>
              <a:tr h="341573">
                <a:tc rowSpan="2">
                  <a:txBody>
                    <a:bodyPr/>
                    <a:lstStyle/>
                    <a:p>
                      <a:pPr algn="ctr" fontAlgn="ctr"/>
                      <a:r>
                        <a:rPr lang="en-US" sz="1400" u="none" strike="noStrike">
                          <a:effectLst/>
                          <a:latin typeface="+mn-ea"/>
                          <a:ea typeface="+mn-ea"/>
                        </a:rPr>
                        <a:t>N2</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N2_3</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X2_3</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Cx2_2=  (</a:t>
                      </a:r>
                      <a:r>
                        <a:rPr lang="en-US" sz="1400" u="none" strike="noStrike" dirty="0" smtClean="0">
                          <a:effectLst/>
                          <a:latin typeface="+mn-ea"/>
                          <a:ea typeface="+mn-ea"/>
                        </a:rPr>
                        <a:t>X2_3+X2_4</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3689440096"/>
                  </a:ext>
                </a:extLst>
              </a:tr>
              <a:tr h="349904">
                <a:tc vMerge="1">
                  <a:txBody>
                    <a:bodyPr/>
                    <a:lstStyle/>
                    <a:p>
                      <a:endParaRPr kumimoji="1" lang="ja-JP" altLang="en-US"/>
                    </a:p>
                  </a:txBody>
                  <a:tcPr/>
                </a:tc>
                <a:tc>
                  <a:txBody>
                    <a:bodyPr/>
                    <a:lstStyle/>
                    <a:p>
                      <a:pPr algn="l" fontAlgn="ctr"/>
                      <a:r>
                        <a:rPr lang="en-US" sz="1400" u="none" strike="noStrike">
                          <a:effectLst/>
                          <a:latin typeface="+mn-ea"/>
                          <a:ea typeface="+mn-ea"/>
                        </a:rPr>
                        <a:t>N2_4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405629247"/>
                  </a:ext>
                </a:extLst>
              </a:tr>
            </a:tbl>
          </a:graphicData>
        </a:graphic>
      </p:graphicFrame>
    </p:spTree>
    <p:extLst>
      <p:ext uri="{BB962C8B-B14F-4D97-AF65-F5344CB8AC3E}">
        <p14:creationId xmlns:p14="http://schemas.microsoft.com/office/powerpoint/2010/main" val="26456381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400" b="1" dirty="0" smtClean="0"/>
              <a:t>実験②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57</a:t>
            </a:fld>
            <a:endParaRPr lang="ja-JP" altLang="en-US" dirty="0"/>
          </a:p>
        </p:txBody>
      </p:sp>
      <p:sp>
        <p:nvSpPr>
          <p:cNvPr id="8" name="テキスト ボックス 7"/>
          <p:cNvSpPr txBox="1"/>
          <p:nvPr/>
        </p:nvSpPr>
        <p:spPr>
          <a:xfrm>
            <a:off x="3198007" y="5882365"/>
            <a:ext cx="2959768" cy="307777"/>
          </a:xfrm>
          <a:prstGeom prst="rect">
            <a:avLst/>
          </a:prstGeom>
          <a:noFill/>
        </p:spPr>
        <p:txBody>
          <a:bodyPr wrap="square" rtlCol="0">
            <a:spAutoFit/>
          </a:bodyPr>
          <a:lstStyle/>
          <a:p>
            <a:r>
              <a:rPr lang="en-US" altLang="ja-JP" sz="1400" dirty="0" smtClean="0"/>
              <a:t>Figure9</a:t>
            </a:r>
            <a:r>
              <a:rPr lang="ja-JP" altLang="en-US" sz="1400" dirty="0" smtClean="0"/>
              <a:t>　実験の流れ図①</a:t>
            </a:r>
            <a:endParaRPr kumimoji="1" lang="ja-JP" altLang="en-US" sz="1400" dirty="0"/>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320757" y="2961247"/>
            <a:ext cx="1014842" cy="1095361"/>
          </a:xfrm>
          <a:prstGeom prst="rect">
            <a:avLst/>
          </a:prstGeom>
        </p:spPr>
      </p:pic>
      <p:sp>
        <p:nvSpPr>
          <p:cNvPr id="10" name="テキスト ボックス 9"/>
          <p:cNvSpPr txBox="1"/>
          <p:nvPr/>
        </p:nvSpPr>
        <p:spPr>
          <a:xfrm>
            <a:off x="872620" y="4083664"/>
            <a:ext cx="1242811"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599" y="3188955"/>
            <a:ext cx="867653" cy="867653"/>
          </a:xfrm>
          <a:prstGeom prst="rect">
            <a:avLst/>
          </a:prstGeom>
        </p:spPr>
      </p:pic>
      <p:sp>
        <p:nvSpPr>
          <p:cNvPr id="12" name="左右矢印 11"/>
          <p:cNvSpPr/>
          <p:nvPr/>
        </p:nvSpPr>
        <p:spPr>
          <a:xfrm>
            <a:off x="2798856" y="274616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271793" y="2274438"/>
            <a:ext cx="2367051" cy="523220"/>
          </a:xfrm>
          <a:prstGeom prst="rect">
            <a:avLst/>
          </a:prstGeom>
          <a:noFill/>
        </p:spPr>
        <p:txBody>
          <a:bodyPr wrap="square" rtlCol="0">
            <a:spAutoFit/>
          </a:bodyPr>
          <a:lstStyle/>
          <a:p>
            <a:r>
              <a:rPr kumimoji="1" lang="ja-JP" altLang="en-US" sz="1400" dirty="0" smtClean="0"/>
              <a:t>①</a:t>
            </a:r>
            <a:r>
              <a:rPr lang="ja-JP" altLang="en-US" sz="1400" dirty="0" smtClean="0"/>
              <a:t>ベースラインの</a:t>
            </a:r>
            <a:r>
              <a:rPr kumimoji="1" lang="ja-JP" altLang="en-US" sz="1400" dirty="0" smtClean="0"/>
              <a:t>システムによる学習</a:t>
            </a:r>
            <a:endParaRPr kumimoji="1" lang="en-US" altLang="ja-JP" sz="1400" dirty="0" smtClean="0"/>
          </a:p>
        </p:txBody>
      </p:sp>
      <p:sp>
        <p:nvSpPr>
          <p:cNvPr id="14" name="正方形/長方形 13"/>
          <p:cNvSpPr/>
          <p:nvPr/>
        </p:nvSpPr>
        <p:spPr>
          <a:xfrm>
            <a:off x="4729184" y="2427307"/>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5" name="右矢印 14"/>
          <p:cNvSpPr/>
          <p:nvPr/>
        </p:nvSpPr>
        <p:spPr>
          <a:xfrm>
            <a:off x="6382349" y="2629692"/>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353175" y="2149379"/>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686" y="2511686"/>
            <a:ext cx="609600" cy="609600"/>
          </a:xfrm>
          <a:prstGeom prst="rect">
            <a:avLst/>
          </a:prstGeom>
        </p:spPr>
      </p:pic>
      <p:sp>
        <p:nvSpPr>
          <p:cNvPr id="18" name="左右矢印 17"/>
          <p:cNvSpPr/>
          <p:nvPr/>
        </p:nvSpPr>
        <p:spPr>
          <a:xfrm>
            <a:off x="2798856" y="4391441"/>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2353543" y="3850116"/>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638844" y="415675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21" name="右矢印 20"/>
          <p:cNvSpPr/>
          <p:nvPr/>
        </p:nvSpPr>
        <p:spPr>
          <a:xfrm>
            <a:off x="6335295" y="437117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6335295" y="3877286"/>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628" y="4254285"/>
            <a:ext cx="609600" cy="609600"/>
          </a:xfrm>
          <a:prstGeom prst="rect">
            <a:avLst/>
          </a:prstGeom>
        </p:spPr>
      </p:pic>
      <p:sp>
        <p:nvSpPr>
          <p:cNvPr id="24" name="左矢印 23"/>
          <p:cNvSpPr/>
          <p:nvPr/>
        </p:nvSpPr>
        <p:spPr>
          <a:xfrm rot="20909292">
            <a:off x="4521231" y="3357420"/>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下矢印 4"/>
          <p:cNvSpPr/>
          <p:nvPr/>
        </p:nvSpPr>
        <p:spPr>
          <a:xfrm>
            <a:off x="7131379" y="5008518"/>
            <a:ext cx="341745" cy="286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175795" y="5376107"/>
            <a:ext cx="2408534" cy="307777"/>
          </a:xfrm>
          <a:prstGeom prst="rect">
            <a:avLst/>
          </a:prstGeom>
          <a:noFill/>
        </p:spPr>
        <p:txBody>
          <a:bodyPr wrap="square" rtlCol="0">
            <a:spAutoFit/>
          </a:bodyPr>
          <a:lstStyle/>
          <a:p>
            <a:r>
              <a:rPr lang="ja-JP" altLang="en-US" sz="1400" dirty="0" smtClean="0"/>
              <a:t>⑤</a:t>
            </a:r>
            <a:r>
              <a:rPr lang="ja-JP" altLang="en-US" sz="1400" dirty="0"/>
              <a:t>テスト</a:t>
            </a:r>
            <a:r>
              <a:rPr lang="ja-JP" altLang="en-US" sz="1400" dirty="0" smtClean="0"/>
              <a:t>の正答率を比較</a:t>
            </a:r>
            <a:endParaRPr lang="en-US" altLang="ja-JP" sz="1400" dirty="0" smtClean="0"/>
          </a:p>
        </p:txBody>
      </p:sp>
    </p:spTree>
    <p:extLst>
      <p:ext uri="{BB962C8B-B14F-4D97-AF65-F5344CB8AC3E}">
        <p14:creationId xmlns:p14="http://schemas.microsoft.com/office/powerpoint/2010/main" val="396047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7846" y="751202"/>
            <a:ext cx="7557020" cy="977197"/>
          </a:xfrm>
        </p:spPr>
        <p:txBody>
          <a:bodyPr>
            <a:normAutofit/>
          </a:bodyPr>
          <a:lstStyle/>
          <a:p>
            <a:r>
              <a:rPr lang="ja-JP" altLang="en-US" sz="4400" b="1" dirty="0" smtClean="0"/>
              <a:t>本研究により解決する課題</a:t>
            </a:r>
            <a:endParaRPr kumimoji="1" lang="ja-JP" altLang="en-US" sz="4400" b="1" dirty="0"/>
          </a:p>
        </p:txBody>
      </p:sp>
      <p:sp>
        <p:nvSpPr>
          <p:cNvPr id="4" name="スライド番号プレースホルダー 3"/>
          <p:cNvSpPr>
            <a:spLocks noGrp="1"/>
          </p:cNvSpPr>
          <p:nvPr>
            <p:ph type="sldNum" sz="quarter" idx="12"/>
          </p:nvPr>
        </p:nvSpPr>
        <p:spPr>
          <a:xfrm>
            <a:off x="7632608" y="6427144"/>
            <a:ext cx="984019" cy="365125"/>
          </a:xfrm>
        </p:spPr>
        <p:txBody>
          <a:bodyPr/>
          <a:lstStyle/>
          <a:p>
            <a:fld id="{2244CB37-B25B-459B-897F-7072058A0BDB}" type="slidenum">
              <a:rPr lang="ja-JP" altLang="en-US" smtClean="0"/>
              <a:t>6</a:t>
            </a:fld>
            <a:endParaRPr lang="ja-JP" alt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997" y="2775528"/>
            <a:ext cx="741598" cy="683745"/>
          </a:xfrm>
          <a:prstGeom prst="rect">
            <a:avLst/>
          </a:prstGeom>
        </p:spPr>
      </p:pic>
      <p:sp>
        <p:nvSpPr>
          <p:cNvPr id="6" name="テキスト ボックス 5"/>
          <p:cNvSpPr txBox="1"/>
          <p:nvPr/>
        </p:nvSpPr>
        <p:spPr>
          <a:xfrm>
            <a:off x="1562425" y="3459273"/>
            <a:ext cx="1624312"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7" name="円形吹き出し 6"/>
          <p:cNvSpPr/>
          <p:nvPr/>
        </p:nvSpPr>
        <p:spPr>
          <a:xfrm>
            <a:off x="766082" y="1903313"/>
            <a:ext cx="2358190" cy="630890"/>
          </a:xfrm>
          <a:prstGeom prst="wedgeEllipseCallout">
            <a:avLst>
              <a:gd name="adj1" fmla="val 16560"/>
              <a:gd name="adj2" fmla="val 651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こっちの</a:t>
            </a:r>
            <a:r>
              <a:rPr lang="ja-JP" altLang="en-US" sz="1400" dirty="0">
                <a:solidFill>
                  <a:schemeClr val="tx1"/>
                </a:solidFill>
              </a:rPr>
              <a:t>方</a:t>
            </a:r>
            <a:r>
              <a:rPr lang="ja-JP" altLang="en-US" sz="1400" dirty="0" smtClean="0">
                <a:solidFill>
                  <a:schemeClr val="tx1"/>
                </a:solidFill>
              </a:rPr>
              <a:t>は　　聞き取りやすい！</a:t>
            </a:r>
            <a:endParaRPr kumimoji="1" lang="ja-JP" altLang="en-US" sz="1400" dirty="0">
              <a:solidFill>
                <a:schemeClr val="tx1"/>
              </a:solidFill>
            </a:endParaRP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407" y="2315756"/>
            <a:ext cx="817412" cy="817412"/>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459" y="3356154"/>
            <a:ext cx="804493" cy="816496"/>
          </a:xfrm>
          <a:prstGeom prst="rect">
            <a:avLst/>
          </a:prstGeom>
        </p:spPr>
      </p:pic>
      <p:sp>
        <p:nvSpPr>
          <p:cNvPr id="14" name="左矢印 13"/>
          <p:cNvSpPr/>
          <p:nvPr/>
        </p:nvSpPr>
        <p:spPr>
          <a:xfrm rot="9978774">
            <a:off x="3651154" y="2564763"/>
            <a:ext cx="1676400" cy="2378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左矢印 14"/>
          <p:cNvSpPr/>
          <p:nvPr/>
        </p:nvSpPr>
        <p:spPr>
          <a:xfrm rot="11397624">
            <a:off x="3633050" y="3266820"/>
            <a:ext cx="1669504" cy="2483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乗算 15"/>
          <p:cNvSpPr/>
          <p:nvPr/>
        </p:nvSpPr>
        <p:spPr>
          <a:xfrm>
            <a:off x="4141687" y="2338119"/>
            <a:ext cx="730561" cy="69087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204995" y="3088566"/>
            <a:ext cx="603944" cy="5300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3722957" y="2067871"/>
            <a:ext cx="1647650" cy="307777"/>
          </a:xfrm>
          <a:prstGeom prst="rect">
            <a:avLst/>
          </a:prstGeom>
          <a:noFill/>
        </p:spPr>
        <p:txBody>
          <a:bodyPr wrap="square" rtlCol="0">
            <a:spAutoFit/>
          </a:bodyPr>
          <a:lstStyle/>
          <a:p>
            <a:r>
              <a:rPr kumimoji="1" lang="ja-JP" altLang="en-US" sz="1400" dirty="0" smtClean="0"/>
              <a:t>聞き取りづらい</a:t>
            </a:r>
            <a:endParaRPr kumimoji="1" lang="ja-JP" altLang="en-US" sz="1400" dirty="0"/>
          </a:p>
        </p:txBody>
      </p:sp>
      <p:sp>
        <p:nvSpPr>
          <p:cNvPr id="19" name="テキスト ボックス 18"/>
          <p:cNvSpPr txBox="1"/>
          <p:nvPr/>
        </p:nvSpPr>
        <p:spPr>
          <a:xfrm>
            <a:off x="3722957" y="3655728"/>
            <a:ext cx="1647650" cy="307777"/>
          </a:xfrm>
          <a:prstGeom prst="rect">
            <a:avLst/>
          </a:prstGeom>
          <a:noFill/>
        </p:spPr>
        <p:txBody>
          <a:bodyPr wrap="square" rtlCol="0">
            <a:spAutoFit/>
          </a:bodyPr>
          <a:lstStyle/>
          <a:p>
            <a:r>
              <a:rPr kumimoji="1" lang="ja-JP" altLang="en-US" sz="1400" dirty="0" smtClean="0"/>
              <a:t>聞き取り</a:t>
            </a:r>
            <a:r>
              <a:rPr lang="ja-JP" altLang="en-US" sz="1400" dirty="0" smtClean="0"/>
              <a:t>やすい！</a:t>
            </a:r>
            <a:endParaRPr kumimoji="1" lang="ja-JP" altLang="en-US" sz="1400" dirty="0"/>
          </a:p>
        </p:txBody>
      </p:sp>
      <p:sp>
        <p:nvSpPr>
          <p:cNvPr id="20" name="テキスト ボックス 19"/>
          <p:cNvSpPr txBox="1"/>
          <p:nvPr/>
        </p:nvSpPr>
        <p:spPr>
          <a:xfrm>
            <a:off x="766082" y="4992351"/>
            <a:ext cx="7836626" cy="1015663"/>
          </a:xfrm>
          <a:prstGeom prst="rect">
            <a:avLst/>
          </a:prstGeom>
          <a:noFill/>
          <a:ln>
            <a:solidFill>
              <a:schemeClr val="accent1"/>
            </a:solidFill>
          </a:ln>
        </p:spPr>
        <p:txBody>
          <a:bodyPr wrap="square" rtlCol="0">
            <a:spAutoFit/>
          </a:bodyPr>
          <a:lstStyle/>
          <a:p>
            <a:r>
              <a:rPr kumimoji="1" lang="ja-JP" altLang="en-US" sz="2000" dirty="0" smtClean="0">
                <a:solidFill>
                  <a:srgbClr val="FF0000"/>
                </a:solidFill>
              </a:rPr>
              <a:t>学習者によって異なる様々な地域発音</a:t>
            </a:r>
            <a:r>
              <a:rPr lang="ja-JP" altLang="en-US" sz="2000" dirty="0" smtClean="0">
                <a:solidFill>
                  <a:srgbClr val="FF0000"/>
                </a:solidFill>
              </a:rPr>
              <a:t>英語</a:t>
            </a:r>
            <a:r>
              <a:rPr kumimoji="1" lang="ja-JP" altLang="en-US" sz="2000" dirty="0" smtClean="0">
                <a:solidFill>
                  <a:srgbClr val="FF0000"/>
                </a:solidFill>
              </a:rPr>
              <a:t>の「聞き取りやすさ」</a:t>
            </a:r>
            <a:r>
              <a:rPr lang="ja-JP" altLang="en-US" sz="2000" dirty="0" smtClean="0">
                <a:solidFill>
                  <a:srgbClr val="FF0000"/>
                </a:solidFill>
              </a:rPr>
              <a:t>を算出することや，算出結果を</a:t>
            </a:r>
            <a:r>
              <a:rPr kumimoji="1" lang="ja-JP" altLang="en-US" sz="2000" dirty="0" smtClean="0">
                <a:solidFill>
                  <a:srgbClr val="FF0000"/>
                </a:solidFill>
              </a:rPr>
              <a:t>用いて学習者に適した音源</a:t>
            </a:r>
            <a:r>
              <a:rPr lang="ja-JP" altLang="en-US" sz="2000" dirty="0" smtClean="0">
                <a:solidFill>
                  <a:srgbClr val="FF0000"/>
                </a:solidFill>
              </a:rPr>
              <a:t>を推薦するような研究・システム</a:t>
            </a:r>
            <a:r>
              <a:rPr kumimoji="1" lang="ja-JP" altLang="en-US" sz="2000" dirty="0" smtClean="0">
                <a:solidFill>
                  <a:srgbClr val="FF0000"/>
                </a:solidFill>
              </a:rPr>
              <a:t>は存在して</a:t>
            </a:r>
            <a:r>
              <a:rPr lang="ja-JP" altLang="en-US" sz="2000" dirty="0" smtClean="0">
                <a:solidFill>
                  <a:srgbClr val="FF0000"/>
                </a:solidFill>
              </a:rPr>
              <a:t>いない</a:t>
            </a:r>
            <a:r>
              <a:rPr lang="ja-JP" altLang="en-US" b="1" dirty="0" smtClean="0">
                <a:solidFill>
                  <a:srgbClr val="FF0000"/>
                </a:solidFill>
              </a:rPr>
              <a:t>．</a:t>
            </a:r>
            <a:endParaRPr kumimoji="1" lang="ja-JP" altLang="en-US" b="1" dirty="0">
              <a:solidFill>
                <a:srgbClr val="FF0000"/>
              </a:solidFill>
            </a:endParaRPr>
          </a:p>
        </p:txBody>
      </p:sp>
      <p:sp>
        <p:nvSpPr>
          <p:cNvPr id="22" name="角丸四角形 21"/>
          <p:cNvSpPr/>
          <p:nvPr/>
        </p:nvSpPr>
        <p:spPr>
          <a:xfrm>
            <a:off x="3543784" y="1899315"/>
            <a:ext cx="2005996" cy="2140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3463410" y="4099430"/>
            <a:ext cx="2542608" cy="276999"/>
          </a:xfrm>
          <a:prstGeom prst="rect">
            <a:avLst/>
          </a:prstGeom>
          <a:noFill/>
        </p:spPr>
        <p:txBody>
          <a:bodyPr wrap="square" rtlCol="0">
            <a:spAutoFit/>
          </a:bodyPr>
          <a:lstStyle/>
          <a:p>
            <a:r>
              <a:rPr kumimoji="1" lang="en-US" altLang="ja-JP" sz="1200" dirty="0" smtClean="0"/>
              <a:t>Figure2 </a:t>
            </a:r>
            <a:r>
              <a:rPr lang="ja-JP" altLang="en-US" sz="1200" dirty="0"/>
              <a:t> </a:t>
            </a:r>
            <a:r>
              <a:rPr lang="ja-JP" altLang="en-US" sz="1200" dirty="0" smtClean="0"/>
              <a:t>研究課題の概要（例）</a:t>
            </a:r>
            <a:endParaRPr kumimoji="1" lang="ja-JP" altLang="en-US" sz="1200" dirty="0"/>
          </a:p>
        </p:txBody>
      </p:sp>
      <p:sp>
        <p:nvSpPr>
          <p:cNvPr id="25" name="下矢印 24"/>
          <p:cNvSpPr/>
          <p:nvPr/>
        </p:nvSpPr>
        <p:spPr>
          <a:xfrm>
            <a:off x="4062662" y="4442748"/>
            <a:ext cx="968240" cy="3275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形吹き出し 25"/>
          <p:cNvSpPr/>
          <p:nvPr/>
        </p:nvSpPr>
        <p:spPr>
          <a:xfrm>
            <a:off x="5926231" y="205663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7" name="円形吹き出し 26"/>
          <p:cNvSpPr/>
          <p:nvPr/>
        </p:nvSpPr>
        <p:spPr>
          <a:xfrm>
            <a:off x="5916256" y="326147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8" name="テキスト ボックス 27"/>
          <p:cNvSpPr txBox="1"/>
          <p:nvPr/>
        </p:nvSpPr>
        <p:spPr>
          <a:xfrm>
            <a:off x="6827262" y="4247403"/>
            <a:ext cx="1934307" cy="307777"/>
          </a:xfrm>
          <a:prstGeom prst="rect">
            <a:avLst/>
          </a:prstGeom>
          <a:noFill/>
        </p:spPr>
        <p:txBody>
          <a:bodyPr wrap="square" rtlCol="0">
            <a:spAutoFit/>
          </a:bodyPr>
          <a:lstStyle/>
          <a:p>
            <a:r>
              <a:rPr kumimoji="1" lang="ja-JP" altLang="en-US" sz="1400" dirty="0" smtClean="0"/>
              <a:t>地域発音英語 </a:t>
            </a:r>
            <a:endParaRPr kumimoji="1" lang="en-US" altLang="ja-JP" sz="1400" dirty="0" smtClean="0"/>
          </a:p>
        </p:txBody>
      </p:sp>
    </p:spTree>
    <p:extLst>
      <p:ext uri="{BB962C8B-B14F-4D97-AF65-F5344CB8AC3E}">
        <p14:creationId xmlns:p14="http://schemas.microsoft.com/office/powerpoint/2010/main" val="2199251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概要・利点①</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7</a:t>
            </a:fld>
            <a:endParaRPr lang="ja-JP" altLang="en-US" dirty="0"/>
          </a:p>
        </p:txBody>
      </p:sp>
      <p:sp>
        <p:nvSpPr>
          <p:cNvPr id="23" name="テキスト ボックス 22"/>
          <p:cNvSpPr txBox="1"/>
          <p:nvPr/>
        </p:nvSpPr>
        <p:spPr>
          <a:xfrm>
            <a:off x="534585" y="2001378"/>
            <a:ext cx="8421339" cy="707886"/>
          </a:xfrm>
          <a:prstGeom prst="rect">
            <a:avLst/>
          </a:prstGeom>
          <a:noFill/>
          <a:ln>
            <a:solidFill>
              <a:schemeClr val="accent1"/>
            </a:solidFill>
          </a:ln>
        </p:spPr>
        <p:txBody>
          <a:bodyPr wrap="square" rtlCol="0">
            <a:spAutoFit/>
          </a:bodyPr>
          <a:lstStyle/>
          <a:p>
            <a:r>
              <a:rPr lang="ja-JP" altLang="en-US" sz="2000" dirty="0">
                <a:solidFill>
                  <a:srgbClr val="FF0000"/>
                </a:solidFill>
              </a:rPr>
              <a:t>学習者</a:t>
            </a:r>
            <a:r>
              <a:rPr lang="ja-JP" altLang="en-US" sz="2000" dirty="0" smtClean="0">
                <a:solidFill>
                  <a:srgbClr val="FF0000"/>
                </a:solidFill>
              </a:rPr>
              <a:t>によって異なる「地域発音英語の聞き取りやすさ」を算出し，</a:t>
            </a:r>
            <a:r>
              <a:rPr lang="ja-JP" altLang="en-US" sz="2000" dirty="0">
                <a:solidFill>
                  <a:srgbClr val="FF0000"/>
                </a:solidFill>
              </a:rPr>
              <a:t>　</a:t>
            </a:r>
            <a:r>
              <a:rPr lang="ja-JP" altLang="en-US" sz="2000" dirty="0" smtClean="0">
                <a:solidFill>
                  <a:srgbClr val="FF0000"/>
                </a:solidFill>
              </a:rPr>
              <a:t>　算出結果を用いて学習者に適した</a:t>
            </a:r>
            <a:r>
              <a:rPr lang="ja-JP" altLang="en-US" sz="2000" dirty="0">
                <a:solidFill>
                  <a:srgbClr val="FF0000"/>
                </a:solidFill>
              </a:rPr>
              <a:t>音声</a:t>
            </a:r>
            <a:r>
              <a:rPr lang="ja-JP" altLang="en-US" sz="2000" dirty="0" smtClean="0">
                <a:solidFill>
                  <a:srgbClr val="FF0000"/>
                </a:solidFill>
              </a:rPr>
              <a:t>の順番で学習す</a:t>
            </a:r>
            <a:r>
              <a:rPr lang="ja-JP" altLang="en-US" sz="2000" dirty="0">
                <a:solidFill>
                  <a:srgbClr val="FF0000"/>
                </a:solidFill>
              </a:rPr>
              <a:t>る</a:t>
            </a:r>
            <a:r>
              <a:rPr lang="ja-JP" altLang="en-US" sz="2000" dirty="0" smtClean="0">
                <a:solidFill>
                  <a:srgbClr val="FF0000"/>
                </a:solidFill>
              </a:rPr>
              <a:t>システムを提案</a:t>
            </a:r>
            <a:r>
              <a:rPr lang="ja-JP" altLang="en-US" sz="2000" b="1" dirty="0" smtClean="0">
                <a:solidFill>
                  <a:srgbClr val="FF0000"/>
                </a:solidFill>
              </a:rPr>
              <a:t>．</a:t>
            </a:r>
            <a:endParaRPr lang="en-US" altLang="ja-JP" sz="2000" b="1" dirty="0">
              <a:solidFill>
                <a:srgbClr val="FF0000"/>
              </a:solidFill>
            </a:endParaRPr>
          </a:p>
        </p:txBody>
      </p:sp>
      <p:sp>
        <p:nvSpPr>
          <p:cNvPr id="3" name="下矢印 2"/>
          <p:cNvSpPr/>
          <p:nvPr/>
        </p:nvSpPr>
        <p:spPr>
          <a:xfrm>
            <a:off x="4323404" y="2961962"/>
            <a:ext cx="421851" cy="647511"/>
          </a:xfrm>
          <a:prstGeom prst="downArrow">
            <a:avLst>
              <a:gd name="adj1" fmla="val 50000"/>
              <a:gd name="adj2" fmla="val 462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p:cNvSpPr txBox="1">
            <a:spLocks noGrp="1"/>
          </p:cNvSpPr>
          <p:nvPr>
            <p:ph idx="1"/>
          </p:nvPr>
        </p:nvSpPr>
        <p:spPr>
          <a:xfrm>
            <a:off x="712657" y="3802774"/>
            <a:ext cx="8431343" cy="125038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None/>
            </a:pPr>
            <a:r>
              <a:rPr lang="ja-JP" altLang="en-US" dirty="0" smtClean="0"/>
              <a:t>　英語リスニング学習における，</a:t>
            </a:r>
            <a:r>
              <a:rPr lang="ja-JP" altLang="en-US" dirty="0" smtClean="0">
                <a:solidFill>
                  <a:schemeClr val="accent1">
                    <a:lumMod val="75000"/>
                  </a:schemeClr>
                </a:solidFill>
              </a:rPr>
              <a:t>負のサイクル</a:t>
            </a:r>
            <a:r>
              <a:rPr lang="ja-JP" altLang="en-US" dirty="0" smtClean="0"/>
              <a:t>に陥りやすい学習者を　</a:t>
            </a:r>
            <a:endParaRPr lang="en-US" altLang="ja-JP" dirty="0" smtClean="0"/>
          </a:p>
          <a:p>
            <a:pPr marL="0" indent="0">
              <a:buNone/>
            </a:pPr>
            <a:r>
              <a:rPr lang="ja-JP" altLang="en-US" dirty="0" smtClean="0">
                <a:solidFill>
                  <a:srgbClr val="FF0000"/>
                </a:solidFill>
              </a:rPr>
              <a:t>　</a:t>
            </a:r>
            <a:r>
              <a:rPr lang="ja-JP" altLang="en-US" dirty="0" smtClean="0">
                <a:solidFill>
                  <a:schemeClr val="tx1"/>
                </a:solidFill>
              </a:rPr>
              <a:t>継続して学習できる</a:t>
            </a:r>
            <a:r>
              <a:rPr lang="ja-JP" altLang="en-US" dirty="0" smtClean="0">
                <a:solidFill>
                  <a:srgbClr val="FF0000"/>
                </a:solidFill>
              </a:rPr>
              <a:t>良いサイクル</a:t>
            </a:r>
            <a:r>
              <a:rPr lang="ja-JP" altLang="en-US" dirty="0" smtClean="0"/>
              <a:t>に導くことができる．</a:t>
            </a:r>
            <a:endParaRPr lang="en-US" altLang="ja-JP" dirty="0" smtClean="0"/>
          </a:p>
        </p:txBody>
      </p:sp>
    </p:spTree>
    <p:extLst>
      <p:ext uri="{BB962C8B-B14F-4D97-AF65-F5344CB8AC3E}">
        <p14:creationId xmlns:p14="http://schemas.microsoft.com/office/powerpoint/2010/main" val="1819779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概要・利点②</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8</a:t>
            </a:fld>
            <a:endParaRPr lang="ja-JP" alt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727" y="2565160"/>
            <a:ext cx="809706" cy="736327"/>
          </a:xfrm>
          <a:prstGeom prst="rect">
            <a:avLst/>
          </a:prstGeom>
        </p:spPr>
      </p:pic>
      <p:sp>
        <p:nvSpPr>
          <p:cNvPr id="6" name="テキスト ボックス 5"/>
          <p:cNvSpPr txBox="1"/>
          <p:nvPr/>
        </p:nvSpPr>
        <p:spPr>
          <a:xfrm>
            <a:off x="3817682" y="2039800"/>
            <a:ext cx="1656223"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14" name="円形吹き出し 13"/>
          <p:cNvSpPr/>
          <p:nvPr/>
        </p:nvSpPr>
        <p:spPr>
          <a:xfrm>
            <a:off x="5356119" y="2169196"/>
            <a:ext cx="2080827" cy="658483"/>
          </a:xfrm>
          <a:prstGeom prst="wedgeEllipseCallout">
            <a:avLst>
              <a:gd name="adj1" fmla="val -62052"/>
              <a:gd name="adj2" fmla="val 422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
        <p:nvSpPr>
          <p:cNvPr id="18" name="テキスト ボックス 17"/>
          <p:cNvSpPr txBox="1"/>
          <p:nvPr/>
        </p:nvSpPr>
        <p:spPr>
          <a:xfrm>
            <a:off x="418864" y="2009022"/>
            <a:ext cx="2216513" cy="584775"/>
          </a:xfrm>
          <a:prstGeom prst="rect">
            <a:avLst/>
          </a:prstGeom>
          <a:noFill/>
        </p:spPr>
        <p:txBody>
          <a:bodyPr wrap="square" rtlCol="0">
            <a:spAutoFit/>
          </a:bodyPr>
          <a:lstStyle/>
          <a:p>
            <a:r>
              <a:rPr lang="ja-JP" altLang="en-US" sz="1600" b="1" dirty="0" smtClean="0"/>
              <a:t>聞き取りやすい地域の　　音声から順に学習</a:t>
            </a:r>
            <a:endParaRPr kumimoji="1" lang="en-US" altLang="ja-JP" sz="1600" b="1" dirty="0" smtClean="0"/>
          </a:p>
        </p:txBody>
      </p:sp>
      <p:sp>
        <p:nvSpPr>
          <p:cNvPr id="24" name="テキスト ボックス 23"/>
          <p:cNvSpPr txBox="1"/>
          <p:nvPr/>
        </p:nvSpPr>
        <p:spPr>
          <a:xfrm>
            <a:off x="3422681" y="3403715"/>
            <a:ext cx="244622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学習意識の改善＊</a:t>
            </a:r>
            <a:endParaRPr kumimoji="1" lang="ja-JP" altLang="en-US" sz="2000" b="1" dirty="0">
              <a:solidFill>
                <a:srgbClr val="FF0000"/>
              </a:solidFill>
            </a:endParaRPr>
          </a:p>
        </p:txBody>
      </p:sp>
      <p:sp>
        <p:nvSpPr>
          <p:cNvPr id="27" name="テキスト ボックス 26"/>
          <p:cNvSpPr txBox="1"/>
          <p:nvPr/>
        </p:nvSpPr>
        <p:spPr>
          <a:xfrm>
            <a:off x="3631826" y="6027931"/>
            <a:ext cx="2116257" cy="276999"/>
          </a:xfrm>
          <a:prstGeom prst="rect">
            <a:avLst/>
          </a:prstGeom>
          <a:noFill/>
        </p:spPr>
        <p:txBody>
          <a:bodyPr wrap="square" rtlCol="0">
            <a:spAutoFit/>
          </a:bodyPr>
          <a:lstStyle/>
          <a:p>
            <a:r>
              <a:rPr kumimoji="1" lang="en-US" altLang="ja-JP" sz="1200" dirty="0" smtClean="0"/>
              <a:t>Figure3 </a:t>
            </a:r>
            <a:r>
              <a:rPr lang="ja-JP" altLang="en-US" sz="1200" dirty="0" smtClean="0"/>
              <a:t> 良いサイクルの例</a:t>
            </a:r>
            <a:endParaRPr kumimoji="1" lang="ja-JP" altLang="en-US" sz="1200" dirty="0"/>
          </a:p>
        </p:txBody>
      </p:sp>
      <p:sp>
        <p:nvSpPr>
          <p:cNvPr id="7" name="直方体 6"/>
          <p:cNvSpPr/>
          <p:nvPr/>
        </p:nvSpPr>
        <p:spPr>
          <a:xfrm>
            <a:off x="594345" y="2593797"/>
            <a:ext cx="1648341" cy="878675"/>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提案システム</a:t>
            </a:r>
            <a:endParaRPr kumimoji="1" lang="ja-JP" altLang="en-US" dirty="0">
              <a:solidFill>
                <a:schemeClr val="tx1"/>
              </a:solidFill>
            </a:endParaRPr>
          </a:p>
        </p:txBody>
      </p:sp>
      <p:sp>
        <p:nvSpPr>
          <p:cNvPr id="19" name="テキスト ボックス 18"/>
          <p:cNvSpPr txBox="1"/>
          <p:nvPr/>
        </p:nvSpPr>
        <p:spPr>
          <a:xfrm>
            <a:off x="5951376" y="4808496"/>
            <a:ext cx="2414384"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向上</a:t>
            </a:r>
            <a:endParaRPr kumimoji="1" lang="ja-JP" altLang="en-US" sz="2000" b="1" dirty="0">
              <a:solidFill>
                <a:srgbClr val="FF0000"/>
              </a:solidFill>
            </a:endParaRPr>
          </a:p>
        </p:txBody>
      </p:sp>
      <p:sp>
        <p:nvSpPr>
          <p:cNvPr id="22" name="円形吹き出し 21"/>
          <p:cNvSpPr/>
          <p:nvPr/>
        </p:nvSpPr>
        <p:spPr>
          <a:xfrm>
            <a:off x="5116747" y="5330634"/>
            <a:ext cx="1836126" cy="585083"/>
          </a:xfrm>
          <a:prstGeom prst="wedgeEllipseCallout">
            <a:avLst>
              <a:gd name="adj1" fmla="val 60754"/>
              <a:gd name="adj2" fmla="val -137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　　続けられる！</a:t>
            </a:r>
            <a:endParaRPr kumimoji="1" lang="ja-JP" altLang="en-US" sz="1400" dirty="0">
              <a:solidFill>
                <a:schemeClr val="tx1"/>
              </a:solidFill>
            </a:endParaRPr>
          </a:p>
        </p:txBody>
      </p:sp>
      <p:pic>
        <p:nvPicPr>
          <p:cNvPr id="2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587" y="5330634"/>
            <a:ext cx="799073" cy="726658"/>
          </a:xfrm>
          <a:prstGeom prst="rect">
            <a:avLst/>
          </a:prstGeom>
        </p:spPr>
      </p:pic>
      <p:sp>
        <p:nvSpPr>
          <p:cNvPr id="8" name="左矢印 7"/>
          <p:cNvSpPr/>
          <p:nvPr/>
        </p:nvSpPr>
        <p:spPr>
          <a:xfrm rot="10800000">
            <a:off x="2704990" y="2799151"/>
            <a:ext cx="801885" cy="335209"/>
          </a:xfrm>
          <a:prstGeom prst="leftArrow">
            <a:avLst>
              <a:gd name="adj1" fmla="val 50000"/>
              <a:gd name="adj2" fmla="val 463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594345" y="4854296"/>
            <a:ext cx="2925627"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a:t>
            </a:r>
            <a:r>
              <a:rPr lang="ja-JP" altLang="en-US" sz="2000" b="1" dirty="0">
                <a:solidFill>
                  <a:srgbClr val="FF0000"/>
                </a:solidFill>
              </a:rPr>
              <a:t>向上</a:t>
            </a:r>
            <a:endParaRPr kumimoji="1" lang="ja-JP" altLang="en-US" sz="2000" b="1" dirty="0">
              <a:solidFill>
                <a:srgbClr val="FF0000"/>
              </a:solidFill>
            </a:endParaRPr>
          </a:p>
        </p:txBody>
      </p:sp>
      <p:pic>
        <p:nvPicPr>
          <p:cNvPr id="34"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182" y="5330634"/>
            <a:ext cx="766786" cy="697297"/>
          </a:xfrm>
          <a:prstGeom prst="rect">
            <a:avLst/>
          </a:prstGeom>
        </p:spPr>
      </p:pic>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2877163" y="5377989"/>
            <a:ext cx="610467" cy="630470"/>
          </a:xfrm>
          <a:prstGeom prst="rect">
            <a:avLst/>
          </a:prstGeom>
        </p:spPr>
      </p:pic>
      <p:sp>
        <p:nvSpPr>
          <p:cNvPr id="38" name="円形吹き出し 37"/>
          <p:cNvSpPr/>
          <p:nvPr/>
        </p:nvSpPr>
        <p:spPr>
          <a:xfrm>
            <a:off x="104286" y="5423376"/>
            <a:ext cx="1787782" cy="585083"/>
          </a:xfrm>
          <a:prstGeom prst="wedgeEllipseCallout">
            <a:avLst>
              <a:gd name="adj1" fmla="val 54068"/>
              <a:gd name="adj2" fmla="val -4119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テスト</a:t>
            </a:r>
            <a:r>
              <a:rPr lang="ja-JP" altLang="en-US" sz="1400" dirty="0" smtClean="0">
                <a:solidFill>
                  <a:schemeClr val="tx1"/>
                </a:solidFill>
              </a:rPr>
              <a:t>の点が上がった！</a:t>
            </a:r>
            <a:endParaRPr lang="en-US" altLang="ja-JP" sz="1400" dirty="0" smtClean="0">
              <a:solidFill>
                <a:schemeClr val="tx1"/>
              </a:solidFill>
            </a:endParaRPr>
          </a:p>
        </p:txBody>
      </p:sp>
      <p:sp>
        <p:nvSpPr>
          <p:cNvPr id="26" name="テキスト ボックス 25"/>
          <p:cNvSpPr txBox="1"/>
          <p:nvPr/>
        </p:nvSpPr>
        <p:spPr>
          <a:xfrm>
            <a:off x="5951376" y="3347965"/>
            <a:ext cx="3649060" cy="523220"/>
          </a:xfrm>
          <a:prstGeom prst="rect">
            <a:avLst/>
          </a:prstGeom>
          <a:noFill/>
        </p:spPr>
        <p:txBody>
          <a:bodyPr wrap="square" rtlCol="0">
            <a:spAutoFit/>
          </a:bodyPr>
          <a:lstStyle/>
          <a:p>
            <a:r>
              <a:rPr kumimoji="1" lang="en-US" altLang="ja-JP" sz="1400" dirty="0" smtClean="0"/>
              <a:t>*</a:t>
            </a:r>
            <a:r>
              <a:rPr kumimoji="1" lang="ja-JP" altLang="en-US" sz="1400" dirty="0" smtClean="0"/>
              <a:t>学習意識の改善</a:t>
            </a:r>
            <a:endParaRPr kumimoji="1" lang="en-US" altLang="ja-JP" sz="1400" dirty="0" smtClean="0"/>
          </a:p>
          <a:p>
            <a:r>
              <a:rPr lang="ja-JP" altLang="en-US" sz="1400" dirty="0" smtClean="0"/>
              <a:t>→苦手意識の緩和・学習への動機付け</a:t>
            </a:r>
            <a:endParaRPr lang="en-US" altLang="ja-JP" sz="1400" dirty="0" smtClean="0"/>
          </a:p>
        </p:txBody>
      </p:sp>
      <p:sp>
        <p:nvSpPr>
          <p:cNvPr id="28" name="左矢印 27"/>
          <p:cNvSpPr/>
          <p:nvPr/>
        </p:nvSpPr>
        <p:spPr>
          <a:xfrm rot="13101244">
            <a:off x="6132710" y="4101464"/>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左矢印 28"/>
          <p:cNvSpPr/>
          <p:nvPr/>
        </p:nvSpPr>
        <p:spPr>
          <a:xfrm>
            <a:off x="4206168" y="5054351"/>
            <a:ext cx="809265" cy="266117"/>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左矢印 31"/>
          <p:cNvSpPr/>
          <p:nvPr/>
        </p:nvSpPr>
        <p:spPr>
          <a:xfrm rot="8309425">
            <a:off x="2636555" y="4026420"/>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左カーブ矢印 22"/>
          <p:cNvSpPr/>
          <p:nvPr/>
        </p:nvSpPr>
        <p:spPr>
          <a:xfrm>
            <a:off x="4798154" y="3916039"/>
            <a:ext cx="337651" cy="696718"/>
          </a:xfrm>
          <a:prstGeom prst="curvedLeftArrow">
            <a:avLst>
              <a:gd name="adj1" fmla="val 19150"/>
              <a:gd name="adj2" fmla="val 50000"/>
              <a:gd name="adj3" fmla="val 53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左カーブ矢印 29"/>
          <p:cNvSpPr/>
          <p:nvPr/>
        </p:nvSpPr>
        <p:spPr>
          <a:xfrm rot="10800000">
            <a:off x="4202101" y="3871185"/>
            <a:ext cx="339094" cy="705260"/>
          </a:xfrm>
          <a:prstGeom prst="curvedLeftArrow">
            <a:avLst>
              <a:gd name="adj1" fmla="val 25000"/>
              <a:gd name="adj2" fmla="val 50000"/>
              <a:gd name="adj3" fmla="val 4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p:cNvSpPr txBox="1"/>
          <p:nvPr/>
        </p:nvSpPr>
        <p:spPr>
          <a:xfrm>
            <a:off x="3913671" y="4618656"/>
            <a:ext cx="1604843" cy="369332"/>
          </a:xfrm>
          <a:prstGeom prst="rect">
            <a:avLst/>
          </a:prstGeom>
          <a:noFill/>
        </p:spPr>
        <p:txBody>
          <a:bodyPr wrap="square" rtlCol="0">
            <a:spAutoFit/>
          </a:bodyPr>
          <a:lstStyle/>
          <a:p>
            <a:r>
              <a:rPr lang="ja-JP" altLang="en-US" dirty="0" smtClean="0">
                <a:solidFill>
                  <a:srgbClr val="FF0000"/>
                </a:solidFill>
              </a:rPr>
              <a:t>良い</a:t>
            </a:r>
            <a:r>
              <a:rPr lang="ja-JP" altLang="en-US" dirty="0">
                <a:solidFill>
                  <a:srgbClr val="FF0000"/>
                </a:solidFill>
              </a:rPr>
              <a:t>サイクル</a:t>
            </a:r>
            <a:endParaRPr kumimoji="1" lang="ja-JP" altLang="en-US" dirty="0">
              <a:solidFill>
                <a:srgbClr val="FF0000"/>
              </a:solidFill>
            </a:endParaRPr>
          </a:p>
        </p:txBody>
      </p:sp>
    </p:spTree>
    <p:extLst>
      <p:ext uri="{BB962C8B-B14F-4D97-AF65-F5344CB8AC3E}">
        <p14:creationId xmlns:p14="http://schemas.microsoft.com/office/powerpoint/2010/main" val="2922939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7663" y="1006827"/>
            <a:ext cx="6845390" cy="697596"/>
          </a:xfrm>
        </p:spPr>
        <p:txBody>
          <a:bodyPr>
            <a:noAutofit/>
          </a:bodyPr>
          <a:lstStyle/>
          <a:p>
            <a:r>
              <a:rPr lang="ja-JP" altLang="en-US" sz="4400" b="1" dirty="0" smtClean="0"/>
              <a:t>提案システム　</a:t>
            </a:r>
            <a:r>
              <a:rPr lang="en-US" altLang="ja-JP" sz="4400" b="1" dirty="0" smtClean="0"/>
              <a:t>-</a:t>
            </a:r>
            <a:r>
              <a:rPr lang="ja-JP" altLang="en-US" sz="4400" b="1" dirty="0" smtClean="0"/>
              <a:t>概要図</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22578" y="6436102"/>
            <a:ext cx="984019" cy="365125"/>
          </a:xfrm>
        </p:spPr>
        <p:txBody>
          <a:bodyPr/>
          <a:lstStyle/>
          <a:p>
            <a:fld id="{0EA5BA5C-CDE7-497D-9261-6A40424EDE0C}" type="slidenum">
              <a:rPr kumimoji="1" lang="ja-JP" altLang="en-US" smtClean="0"/>
              <a:t>9</a:t>
            </a:fld>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79" y="1937552"/>
            <a:ext cx="747417" cy="734409"/>
          </a:xfrm>
          <a:prstGeom prst="rect">
            <a:avLst/>
          </a:prstGeom>
        </p:spPr>
      </p:pic>
      <p:sp>
        <p:nvSpPr>
          <p:cNvPr id="23" name="円柱 22"/>
          <p:cNvSpPr/>
          <p:nvPr/>
        </p:nvSpPr>
        <p:spPr>
          <a:xfrm>
            <a:off x="6127206" y="5018140"/>
            <a:ext cx="1395372" cy="766996"/>
          </a:xfrm>
          <a:prstGeom prst="can">
            <a:avLst>
              <a:gd name="adj" fmla="val 2675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問題</a:t>
            </a:r>
            <a:r>
              <a:rPr lang="en-US" altLang="ja-JP" sz="1600" dirty="0" smtClean="0">
                <a:solidFill>
                  <a:schemeClr val="tx1"/>
                </a:solidFill>
              </a:rPr>
              <a:t>DB</a:t>
            </a:r>
            <a:endParaRPr lang="ja-JP" altLang="en-US" sz="1600" dirty="0">
              <a:solidFill>
                <a:schemeClr val="tx1"/>
              </a:solidFill>
            </a:endParaRPr>
          </a:p>
        </p:txBody>
      </p:sp>
      <p:sp>
        <p:nvSpPr>
          <p:cNvPr id="36" name="テキスト ボックス 35"/>
          <p:cNvSpPr txBox="1"/>
          <p:nvPr/>
        </p:nvSpPr>
        <p:spPr>
          <a:xfrm>
            <a:off x="4899067" y="2125713"/>
            <a:ext cx="1392872" cy="338554"/>
          </a:xfrm>
          <a:prstGeom prst="rect">
            <a:avLst/>
          </a:prstGeom>
          <a:noFill/>
        </p:spPr>
        <p:txBody>
          <a:bodyPr wrap="square" rtlCol="0">
            <a:spAutoFit/>
          </a:bodyPr>
          <a:lstStyle/>
          <a:p>
            <a:r>
              <a:rPr lang="ja-JP" altLang="en-US" sz="1600" dirty="0" smtClean="0"/>
              <a:t>解答の送信</a:t>
            </a:r>
            <a:endParaRPr kumimoji="1" lang="en-US" altLang="ja-JP" sz="1600" dirty="0" smtClean="0"/>
          </a:p>
        </p:txBody>
      </p:sp>
      <p:sp>
        <p:nvSpPr>
          <p:cNvPr id="43" name="円柱 42"/>
          <p:cNvSpPr/>
          <p:nvPr/>
        </p:nvSpPr>
        <p:spPr>
          <a:xfrm>
            <a:off x="6112059" y="4054453"/>
            <a:ext cx="1395372" cy="71478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45" name="テキスト ボックス 44"/>
          <p:cNvSpPr txBox="1"/>
          <p:nvPr/>
        </p:nvSpPr>
        <p:spPr>
          <a:xfrm>
            <a:off x="1438622" y="2734070"/>
            <a:ext cx="809505" cy="338554"/>
          </a:xfrm>
          <a:prstGeom prst="rect">
            <a:avLst/>
          </a:prstGeom>
          <a:noFill/>
        </p:spPr>
        <p:txBody>
          <a:bodyPr wrap="square" rtlCol="0">
            <a:spAutoFit/>
          </a:bodyPr>
          <a:lstStyle/>
          <a:p>
            <a:r>
              <a:rPr lang="ja-JP" altLang="en-US" sz="1600" dirty="0" smtClean="0"/>
              <a:t>学習者</a:t>
            </a:r>
            <a:endParaRPr lang="en-US" altLang="ja-JP" sz="1600" dirty="0" smtClean="0"/>
          </a:p>
        </p:txBody>
      </p:sp>
      <p:sp>
        <p:nvSpPr>
          <p:cNvPr id="57" name="右矢印 56"/>
          <p:cNvSpPr/>
          <p:nvPr/>
        </p:nvSpPr>
        <p:spPr>
          <a:xfrm rot="16200000">
            <a:off x="1703958" y="3169544"/>
            <a:ext cx="377756" cy="321969"/>
          </a:xfrm>
          <a:prstGeom prst="rightArrow">
            <a:avLst>
              <a:gd name="adj1" fmla="val 53803"/>
              <a:gd name="adj2" fmla="val 444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直方体 9"/>
          <p:cNvSpPr/>
          <p:nvPr/>
        </p:nvSpPr>
        <p:spPr>
          <a:xfrm>
            <a:off x="835595" y="4235558"/>
            <a:ext cx="2071737" cy="709394"/>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rgbClr val="FF0000"/>
                </a:solidFill>
              </a:rPr>
              <a:t>地域推薦</a:t>
            </a:r>
            <a:r>
              <a:rPr kumimoji="1" lang="ja-JP" altLang="en-US" sz="1600" dirty="0" smtClean="0">
                <a:solidFill>
                  <a:srgbClr val="FF0000"/>
                </a:solidFill>
              </a:rPr>
              <a:t>機能</a:t>
            </a:r>
            <a:endParaRPr kumimoji="1" lang="ja-JP" altLang="en-US" sz="1600" dirty="0">
              <a:solidFill>
                <a:srgbClr val="FF0000"/>
              </a:solidFill>
            </a:endParaRPr>
          </a:p>
        </p:txBody>
      </p:sp>
      <p:sp>
        <p:nvSpPr>
          <p:cNvPr id="12" name="直方体 11"/>
          <p:cNvSpPr/>
          <p:nvPr/>
        </p:nvSpPr>
        <p:spPr>
          <a:xfrm>
            <a:off x="6006568" y="2279638"/>
            <a:ext cx="1873422" cy="758163"/>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rgbClr val="FF0000"/>
                </a:solidFill>
              </a:rPr>
              <a:t>正答率算出機能</a:t>
            </a:r>
            <a:endParaRPr kumimoji="1" lang="ja-JP" altLang="en-US" sz="1600" dirty="0">
              <a:solidFill>
                <a:srgbClr val="FF0000"/>
              </a:solidFill>
            </a:endParaRPr>
          </a:p>
        </p:txBody>
      </p:sp>
      <p:sp>
        <p:nvSpPr>
          <p:cNvPr id="56" name="右矢印 55"/>
          <p:cNvSpPr/>
          <p:nvPr/>
        </p:nvSpPr>
        <p:spPr>
          <a:xfrm rot="10800000">
            <a:off x="3338651" y="4435900"/>
            <a:ext cx="2411699" cy="237654"/>
          </a:xfrm>
          <a:prstGeom prst="rightArrow">
            <a:avLst>
              <a:gd name="adj1" fmla="val 67721"/>
              <a:gd name="adj2" fmla="val 40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右矢印 59"/>
          <p:cNvSpPr/>
          <p:nvPr/>
        </p:nvSpPr>
        <p:spPr>
          <a:xfrm>
            <a:off x="5067625" y="2530070"/>
            <a:ext cx="567392" cy="205463"/>
          </a:xfrm>
          <a:prstGeom prst="rightArrow">
            <a:avLst>
              <a:gd name="adj1" fmla="val 67721"/>
              <a:gd name="adj2" fmla="val 47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右矢印 60"/>
          <p:cNvSpPr/>
          <p:nvPr/>
        </p:nvSpPr>
        <p:spPr>
          <a:xfrm rot="5400000">
            <a:off x="6428277" y="3479337"/>
            <a:ext cx="762937" cy="175855"/>
          </a:xfrm>
          <a:prstGeom prst="rightArrow">
            <a:avLst>
              <a:gd name="adj1" fmla="val 67721"/>
              <a:gd name="adj2" fmla="val 47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テキスト ボックス 61"/>
          <p:cNvSpPr txBox="1"/>
          <p:nvPr/>
        </p:nvSpPr>
        <p:spPr>
          <a:xfrm>
            <a:off x="5409576" y="3256472"/>
            <a:ext cx="1332051" cy="584775"/>
          </a:xfrm>
          <a:prstGeom prst="rect">
            <a:avLst/>
          </a:prstGeom>
          <a:noFill/>
        </p:spPr>
        <p:txBody>
          <a:bodyPr wrap="square" rtlCol="0">
            <a:spAutoFit/>
          </a:bodyPr>
          <a:lstStyle/>
          <a:p>
            <a:r>
              <a:rPr lang="ja-JP" altLang="en-US" sz="1600" dirty="0" smtClean="0"/>
              <a:t>集計結果と解答を格納</a:t>
            </a:r>
            <a:endParaRPr kumimoji="1" lang="en-US" altLang="ja-JP" sz="1600" dirty="0" smtClean="0"/>
          </a:p>
        </p:txBody>
      </p:sp>
      <p:sp>
        <p:nvSpPr>
          <p:cNvPr id="37" name="テキスト ボックス 36"/>
          <p:cNvSpPr txBox="1"/>
          <p:nvPr/>
        </p:nvSpPr>
        <p:spPr>
          <a:xfrm>
            <a:off x="1044271" y="3613016"/>
            <a:ext cx="1791038" cy="584775"/>
          </a:xfrm>
          <a:prstGeom prst="rect">
            <a:avLst/>
          </a:prstGeom>
          <a:noFill/>
        </p:spPr>
        <p:txBody>
          <a:bodyPr wrap="square" rtlCol="0">
            <a:spAutoFit/>
          </a:bodyPr>
          <a:lstStyle/>
          <a:p>
            <a:r>
              <a:rPr lang="ja-JP" altLang="en-US" sz="1600" dirty="0" smtClean="0"/>
              <a:t>推薦情報と共に音声地域を表示</a:t>
            </a:r>
            <a:endParaRPr kumimoji="1" lang="en-US" altLang="ja-JP" sz="1600" dirty="0" smtClean="0"/>
          </a:p>
        </p:txBody>
      </p:sp>
      <p:sp>
        <p:nvSpPr>
          <p:cNvPr id="48" name="テキスト ボックス 47"/>
          <p:cNvSpPr txBox="1"/>
          <p:nvPr/>
        </p:nvSpPr>
        <p:spPr>
          <a:xfrm>
            <a:off x="3886492" y="4102271"/>
            <a:ext cx="1678650" cy="338554"/>
          </a:xfrm>
          <a:prstGeom prst="rect">
            <a:avLst/>
          </a:prstGeom>
          <a:noFill/>
        </p:spPr>
        <p:txBody>
          <a:bodyPr wrap="square" rtlCol="0">
            <a:spAutoFit/>
          </a:bodyPr>
          <a:lstStyle/>
          <a:p>
            <a:r>
              <a:rPr kumimoji="1" lang="ja-JP" altLang="en-US" sz="1600" dirty="0" smtClean="0"/>
              <a:t>集計結果を送信</a:t>
            </a:r>
            <a:endParaRPr kumimoji="1" lang="en-US" altLang="ja-JP" sz="1600" dirty="0" smtClean="0"/>
          </a:p>
        </p:txBody>
      </p:sp>
      <p:sp>
        <p:nvSpPr>
          <p:cNvPr id="49" name="テキスト ボックス 48"/>
          <p:cNvSpPr txBox="1"/>
          <p:nvPr/>
        </p:nvSpPr>
        <p:spPr>
          <a:xfrm>
            <a:off x="3659867" y="5043357"/>
            <a:ext cx="1743268" cy="338554"/>
          </a:xfrm>
          <a:prstGeom prst="rect">
            <a:avLst/>
          </a:prstGeom>
          <a:noFill/>
        </p:spPr>
        <p:txBody>
          <a:bodyPr wrap="square" rtlCol="0">
            <a:spAutoFit/>
          </a:bodyPr>
          <a:lstStyle/>
          <a:p>
            <a:r>
              <a:rPr lang="ja-JP" altLang="en-US" sz="1600" dirty="0" smtClean="0"/>
              <a:t>問題データ送信</a:t>
            </a:r>
            <a:endParaRPr lang="en-US" altLang="ja-JP" sz="1600" dirty="0" smtClean="0"/>
          </a:p>
        </p:txBody>
      </p:sp>
      <p:sp>
        <p:nvSpPr>
          <p:cNvPr id="38" name="テキスト ボックス 37"/>
          <p:cNvSpPr txBox="1"/>
          <p:nvPr/>
        </p:nvSpPr>
        <p:spPr>
          <a:xfrm>
            <a:off x="2961207" y="5984443"/>
            <a:ext cx="3343199" cy="276999"/>
          </a:xfrm>
          <a:prstGeom prst="rect">
            <a:avLst/>
          </a:prstGeom>
          <a:noFill/>
        </p:spPr>
        <p:txBody>
          <a:bodyPr wrap="square" rtlCol="0">
            <a:spAutoFit/>
          </a:bodyPr>
          <a:lstStyle/>
          <a:p>
            <a:pPr algn="ctr"/>
            <a:r>
              <a:rPr kumimoji="1" lang="en-US" altLang="ja-JP" sz="1200" dirty="0" smtClean="0"/>
              <a:t>Figure4 </a:t>
            </a:r>
            <a:r>
              <a:rPr lang="ja-JP" altLang="en-US" sz="1200" dirty="0" smtClean="0"/>
              <a:t> 提案システムによる学習の概要図</a:t>
            </a:r>
            <a:endParaRPr kumimoji="1" lang="ja-JP" altLang="en-US" sz="1200" dirty="0"/>
          </a:p>
        </p:txBody>
      </p:sp>
      <p:sp>
        <p:nvSpPr>
          <p:cNvPr id="42" name="直方体 41"/>
          <p:cNvSpPr/>
          <p:nvPr/>
        </p:nvSpPr>
        <p:spPr>
          <a:xfrm>
            <a:off x="3366199" y="2300630"/>
            <a:ext cx="1431093" cy="726450"/>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穴埋め問題生成</a:t>
            </a:r>
            <a:r>
              <a:rPr kumimoji="1" lang="ja-JP" altLang="en-US" sz="1600" dirty="0" smtClean="0">
                <a:solidFill>
                  <a:schemeClr val="tx1"/>
                </a:solidFill>
              </a:rPr>
              <a:t>機能</a:t>
            </a:r>
            <a:endParaRPr kumimoji="1" lang="ja-JP" altLang="en-US" sz="1600" dirty="0">
              <a:solidFill>
                <a:schemeClr val="tx1"/>
              </a:solidFill>
            </a:endParaRPr>
          </a:p>
        </p:txBody>
      </p:sp>
      <p:sp>
        <p:nvSpPr>
          <p:cNvPr id="13" name="屈折矢印 12"/>
          <p:cNvSpPr/>
          <p:nvPr/>
        </p:nvSpPr>
        <p:spPr>
          <a:xfrm flipH="1">
            <a:off x="1731851" y="5088981"/>
            <a:ext cx="4141048" cy="49223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2305684" y="2150888"/>
            <a:ext cx="1155235" cy="338554"/>
          </a:xfrm>
          <a:prstGeom prst="rect">
            <a:avLst/>
          </a:prstGeom>
          <a:noFill/>
        </p:spPr>
        <p:txBody>
          <a:bodyPr wrap="square" rtlCol="0">
            <a:spAutoFit/>
          </a:bodyPr>
          <a:lstStyle/>
          <a:p>
            <a:r>
              <a:rPr lang="ja-JP" altLang="en-US" sz="1600" dirty="0"/>
              <a:t>地域</a:t>
            </a:r>
            <a:r>
              <a:rPr lang="ja-JP" altLang="en-US" sz="1600" dirty="0" smtClean="0"/>
              <a:t>選択</a:t>
            </a:r>
            <a:endParaRPr lang="en-US" altLang="ja-JP" sz="1600" dirty="0" smtClean="0"/>
          </a:p>
        </p:txBody>
      </p:sp>
      <p:sp>
        <p:nvSpPr>
          <p:cNvPr id="29" name="右矢印 28"/>
          <p:cNvSpPr/>
          <p:nvPr/>
        </p:nvSpPr>
        <p:spPr>
          <a:xfrm>
            <a:off x="2573238" y="2537845"/>
            <a:ext cx="464968" cy="205717"/>
          </a:xfrm>
          <a:prstGeom prst="rightArrow">
            <a:avLst>
              <a:gd name="adj1" fmla="val 67721"/>
              <a:gd name="adj2" fmla="val 47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53412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134174</TotalTime>
  <Words>3864</Words>
  <Application>Microsoft Office PowerPoint</Application>
  <PresentationFormat>画面に合わせる (4:3)</PresentationFormat>
  <Paragraphs>1071</Paragraphs>
  <Slides>57</Slides>
  <Notes>26</Notes>
  <HiddenSlides>24</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57</vt:i4>
      </vt:variant>
    </vt:vector>
  </HeadingPairs>
  <TitlesOfParts>
    <vt:vector size="64" baseType="lpstr">
      <vt:lpstr>ＭＳ Ｐゴシック</vt:lpstr>
      <vt:lpstr>新細明體</vt:lpstr>
      <vt:lpstr>メイリオ</vt:lpstr>
      <vt:lpstr>游ゴシック</vt:lpstr>
      <vt:lpstr>Calibri</vt:lpstr>
      <vt:lpstr>Wingdings</vt:lpstr>
      <vt:lpstr>レトロスペクト</vt:lpstr>
      <vt:lpstr>地域発音英語を活用した英語リスニング学習支援システムの設計・開発</vt:lpstr>
      <vt:lpstr>                     研究背景　</vt:lpstr>
      <vt:lpstr>関連研究①</vt:lpstr>
      <vt:lpstr>関連研究②</vt:lpstr>
      <vt:lpstr>現状の英語リスニング学習の問題点</vt:lpstr>
      <vt:lpstr>本研究により解決する課題</vt:lpstr>
      <vt:lpstr>提案システム　‐概要・利点①‐</vt:lpstr>
      <vt:lpstr>提案システム　‐概要・利点②‐</vt:lpstr>
      <vt:lpstr>提案システム　-概要図‐</vt:lpstr>
      <vt:lpstr>地域別正答率算出機能の特徴</vt:lpstr>
      <vt:lpstr>地域別正答率算出方法</vt:lpstr>
      <vt:lpstr>地域推薦機能の概要図</vt:lpstr>
      <vt:lpstr>音声別正答率の算出方法</vt:lpstr>
      <vt:lpstr>音声別正答率算出の例</vt:lpstr>
      <vt:lpstr>実験</vt:lpstr>
      <vt:lpstr>実験目的</vt:lpstr>
      <vt:lpstr>被験者</vt:lpstr>
      <vt:lpstr>実験システム </vt:lpstr>
      <vt:lpstr>提案システムの評価方法</vt:lpstr>
      <vt:lpstr>実験①　学習継続率</vt:lpstr>
      <vt:lpstr>PowerPoint プレゼンテーション</vt:lpstr>
      <vt:lpstr>実験①　学習継続率</vt:lpstr>
      <vt:lpstr>実験②　正答率の推移</vt:lpstr>
      <vt:lpstr>実験②　正答率の推移</vt:lpstr>
      <vt:lpstr>実験③　学習意識の変化</vt:lpstr>
      <vt:lpstr>実験③　学習意識の変化</vt:lpstr>
      <vt:lpstr>PowerPoint プレゼンテーション</vt:lpstr>
      <vt:lpstr>PowerPoint プレゼンテーション</vt:lpstr>
      <vt:lpstr>実験③　学習意識の変化</vt:lpstr>
      <vt:lpstr>実験③　学習意識の変化</vt:lpstr>
      <vt:lpstr>実験③　学習意識の変化</vt:lpstr>
      <vt:lpstr>今後のスケジュール</vt:lpstr>
      <vt:lpstr>提案システム　‐地域推薦‐</vt:lpstr>
      <vt:lpstr>実験システム      -提案システム-</vt:lpstr>
      <vt:lpstr>提案システム　‐地域別正答率算出‐</vt:lpstr>
      <vt:lpstr>実験②　正答率の向上度合い</vt:lpstr>
      <vt:lpstr>実験②　正答率の推移</vt:lpstr>
      <vt:lpstr>実験②　正答率の推移</vt:lpstr>
      <vt:lpstr>現在の進捗</vt:lpstr>
      <vt:lpstr>実験⑤　　-実験方法-</vt:lpstr>
      <vt:lpstr>本研究のアプローチ</vt:lpstr>
      <vt:lpstr>研究課題</vt:lpstr>
      <vt:lpstr>提案方式　-学習履歴‐</vt:lpstr>
      <vt:lpstr>提案方式　‐難易度変更機能‐</vt:lpstr>
      <vt:lpstr>モデル化①</vt:lpstr>
      <vt:lpstr>モデル化②</vt:lpstr>
      <vt:lpstr>穴埋め問題生成機能</vt:lpstr>
      <vt:lpstr>提案システム概要図　</vt:lpstr>
      <vt:lpstr>提案方式による学習の対象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実験①　実験手順</vt:lpstr>
      <vt:lpstr>PowerPoint プレゼンテーション</vt:lpstr>
      <vt:lpstr>実験②　　実験手順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E-listening 英語学習システムの開発と拡張</dc:title>
  <dc:creator>Administrator</dc:creator>
  <cp:lastModifiedBy>kamimura</cp:lastModifiedBy>
  <cp:revision>2243</cp:revision>
  <cp:lastPrinted>2017-09-07T08:22:17Z</cp:lastPrinted>
  <dcterms:created xsi:type="dcterms:W3CDTF">2017-04-11T04:27:16Z</dcterms:created>
  <dcterms:modified xsi:type="dcterms:W3CDTF">2017-11-29T05:15:45Z</dcterms:modified>
</cp:coreProperties>
</file>